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DM Sans" pitchFamily="2" charset="0"/>
      <p:regular r:id="rId21"/>
    </p:embeddedFont>
    <p:embeddedFont>
      <p:font typeface="DM Sans Bold" panose="020B0604020202020204" charset="0"/>
      <p:regular r:id="rId22"/>
    </p:embeddedFont>
    <p:embeddedFont>
      <p:font typeface="DM Sans Italics" panose="020B0604020202020204" charset="0"/>
      <p:regular r:id="rId23"/>
    </p:embeddedFont>
    <p:embeddedFont>
      <p:font typeface="Montserrat Classic" panose="020B0604020202020204" charset="0"/>
      <p:regular r:id="rId24"/>
    </p:embeddedFont>
    <p:embeddedFont>
      <p:font typeface="Montserrat Classic Bold" panose="020B0604020202020204" charset="0"/>
      <p:regular r:id="rId25"/>
    </p:embeddedFont>
    <p:embeddedFont>
      <p:font typeface="Montserrat Light" panose="00000400000000000000" pitchFamily="2" charset="0"/>
      <p:regular r:id="rId26"/>
    </p:embeddedFont>
    <p:embeddedFont>
      <p:font typeface="Open Sauce" panose="020B0604020202020204" charset="0"/>
      <p:regular r:id="rId27"/>
    </p:embeddedFont>
    <p:embeddedFont>
      <p:font typeface="Open Sauce Italics" panose="020B0604020202020204" charset="0"/>
      <p:regular r:id="rId28"/>
    </p:embeddedFont>
    <p:embeddedFont>
      <p:font typeface="Oswald" panose="00000500000000000000" pitchFamily="2" charset="0"/>
      <p:regular r:id="rId29"/>
    </p:embeddedFont>
    <p:embeddedFont>
      <p:font typeface="Oswald Bold" panose="00000800000000000000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756" y="-5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10.11.2023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63761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-102 583 respondents </a:t>
            </a:r>
          </a:p>
          <a:p>
            <a:r>
              <a:rPr lang="en-US" dirty="0"/>
              <a:t>-131 countries</a:t>
            </a:r>
          </a:p>
          <a:p>
            <a:r>
              <a:rPr lang="en-US" dirty="0"/>
              <a:t>-"Please imagine a ladder with steps numbered from 1 to 0 at the bottom to ten at the top...</a:t>
            </a:r>
            <a:r>
              <a:rPr lang="en-US" dirty="0" err="1"/>
              <a:t>etc</a:t>
            </a:r>
            <a:r>
              <a:rPr lang="en-US" dirty="0"/>
              <a:t>, on which step of the ladder would you say you personally feel you stand at this time? </a:t>
            </a:r>
          </a:p>
          <a:p>
            <a:r>
              <a:rPr lang="en-US" dirty="0"/>
              <a:t>-PPP 2000 international dollars</a:t>
            </a:r>
          </a:p>
          <a:p>
            <a:r>
              <a:rPr lang="en-US" dirty="0"/>
              <a:t>-B) each circle represents one income bracket in one country. Diameter is proportional to the population of the income category in the country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281539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3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1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2.png"/><Relationship Id="rId7" Type="http://schemas.openxmlformats.org/officeDocument/2006/relationships/image" Target="../media/image3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haushofer.ne.su.se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hyperlink" Target="https://www.econ.uzh.ch/en/people/faculty/fehr.html" TargetMode="External"/><Relationship Id="rId5" Type="http://schemas.openxmlformats.org/officeDocument/2006/relationships/image" Target="../media/image6.png"/><Relationship Id="rId10" Type="http://schemas.openxmlformats.org/officeDocument/2006/relationships/image" Target="../media/image3.svg"/><Relationship Id="rId4" Type="http://schemas.openxmlformats.org/officeDocument/2006/relationships/image" Target="../media/image5.png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svg"/><Relationship Id="rId3" Type="http://schemas.openxmlformats.org/officeDocument/2006/relationships/image" Target="../media/image1.png"/><Relationship Id="rId7" Type="http://schemas.openxmlformats.org/officeDocument/2006/relationships/image" Target="../media/image23.sv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27.svg"/><Relationship Id="rId5" Type="http://schemas.openxmlformats.org/officeDocument/2006/relationships/image" Target="../media/image21.svg"/><Relationship Id="rId15" Type="http://schemas.openxmlformats.org/officeDocument/2006/relationships/image" Target="../media/image3.sv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svg"/><Relationship Id="rId1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7659121">
            <a:off x="15091031" y="5585714"/>
            <a:ext cx="7629294" cy="7828566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258071" y="-4629150"/>
            <a:ext cx="9022634" cy="9258300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4236347" y="3202251"/>
            <a:ext cx="9815307" cy="4208864"/>
            <a:chOff x="0" y="0"/>
            <a:chExt cx="1895495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95495" cy="812800"/>
            </a:xfrm>
            <a:custGeom>
              <a:avLst/>
              <a:gdLst/>
              <a:ahLst/>
              <a:cxnLst/>
              <a:rect l="l" t="t" r="r" b="b"/>
              <a:pathLst>
                <a:path w="1895495" h="812800">
                  <a:moveTo>
                    <a:pt x="0" y="0"/>
                  </a:moveTo>
                  <a:lnTo>
                    <a:pt x="1895495" y="0"/>
                  </a:lnTo>
                  <a:lnTo>
                    <a:pt x="18954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1895495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012129" y="3422001"/>
            <a:ext cx="8263743" cy="3655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48"/>
              </a:lnSpc>
            </a:pPr>
            <a:r>
              <a:rPr lang="en-US" sz="7063" spc="692">
                <a:solidFill>
                  <a:srgbClr val="231F20"/>
                </a:solidFill>
                <a:latin typeface="Oswald Bold"/>
              </a:rPr>
              <a:t>ON THE PSYCHOLOGY OF POVERTY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19596" y="7482578"/>
            <a:ext cx="12848809" cy="896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1"/>
              </a:lnSpc>
            </a:pPr>
            <a:r>
              <a:rPr lang="en-US" sz="2653" spc="140">
                <a:solidFill>
                  <a:srgbClr val="231F20"/>
                </a:solidFill>
                <a:latin typeface="Montserrat Classic Bold"/>
              </a:rPr>
              <a:t>JOHANNES HAUSHOFER &amp; ERNST FEHR</a:t>
            </a:r>
          </a:p>
          <a:p>
            <a:pPr algn="ctr">
              <a:lnSpc>
                <a:spcPts val="3661"/>
              </a:lnSpc>
            </a:pPr>
            <a:r>
              <a:rPr lang="en-US" sz="2653" spc="140">
                <a:solidFill>
                  <a:srgbClr val="231F20"/>
                </a:solidFill>
                <a:latin typeface="Montserrat Classic Bold"/>
              </a:rPr>
              <a:t>MAY, 2014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694124" y="207907"/>
            <a:ext cx="3782930" cy="820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594" spc="156">
                <a:solidFill>
                  <a:srgbClr val="231F20"/>
                </a:solidFill>
                <a:latin typeface="Montserrat Classic"/>
              </a:rPr>
              <a:t>LORENA QUIROGA</a:t>
            </a:r>
          </a:p>
          <a:p>
            <a:pPr algn="ctr">
              <a:lnSpc>
                <a:spcPts val="2200"/>
              </a:lnSpc>
            </a:pPr>
            <a:r>
              <a:rPr lang="en-US" sz="1594" spc="156">
                <a:solidFill>
                  <a:srgbClr val="231F20"/>
                </a:solidFill>
                <a:latin typeface="Montserrat Classic"/>
              </a:rPr>
              <a:t>BEA MASTER STUDENT</a:t>
            </a:r>
          </a:p>
          <a:p>
            <a:pPr marL="0" lvl="0" indent="0" algn="ctr">
              <a:lnSpc>
                <a:spcPts val="2200"/>
              </a:lnSpc>
              <a:spcBef>
                <a:spcPct val="0"/>
              </a:spcBef>
            </a:pPr>
            <a:r>
              <a:rPr lang="en-US" sz="1594" spc="156">
                <a:solidFill>
                  <a:srgbClr val="231F20"/>
                </a:solidFill>
                <a:latin typeface="Montserrat Classic"/>
              </a:rPr>
              <a:t>  1ST YEAR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70706" y="-3368517"/>
            <a:ext cx="4959890" cy="49598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144000" y="1278539"/>
            <a:ext cx="13188954" cy="1318895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FFFFFF"/>
                  </a:solidFill>
                  <a:latin typeface="Open Sauce"/>
                </a:rPr>
                <a:t>N. Kandasamy et al., Proc. Natl. Acad. Sci. U.S.A. 111,</a:t>
              </a:r>
            </a:p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FFFFFF"/>
                  </a:solidFill>
                  <a:latin typeface="Open Sauce"/>
                </a:rPr>
                <a:t>3608–3613 (2014).</a:t>
              </a:r>
            </a:p>
            <a:p>
              <a:pPr algn="ctr">
                <a:lnSpc>
                  <a:spcPts val="2859"/>
                </a:lnSpc>
              </a:pPr>
              <a:endParaRPr lang="en-US" sz="2199">
                <a:solidFill>
                  <a:srgbClr val="FFFFFF"/>
                </a:solidFill>
                <a:latin typeface="Open Sauce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>
            <a:off x="-6639105" y="-5979128"/>
            <a:ext cx="12110389" cy="12426705"/>
          </a:xfrm>
          <a:custGeom>
            <a:avLst/>
            <a:gdLst/>
            <a:ahLst/>
            <a:cxnLst/>
            <a:rect l="l" t="t" r="r" b="b"/>
            <a:pathLst>
              <a:path w="12110389" h="12426705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3986589">
            <a:off x="5084777" y="6259532"/>
            <a:ext cx="9894000" cy="10152425"/>
          </a:xfrm>
          <a:custGeom>
            <a:avLst/>
            <a:gdLst/>
            <a:ahLst/>
            <a:cxnLst/>
            <a:rect l="l" t="t" r="r" b="b"/>
            <a:pathLst>
              <a:path w="9894000" h="10152425">
                <a:moveTo>
                  <a:pt x="0" y="0"/>
                </a:moveTo>
                <a:lnTo>
                  <a:pt x="9894000" y="0"/>
                </a:lnTo>
                <a:lnTo>
                  <a:pt x="9894000" y="10152425"/>
                </a:lnTo>
                <a:lnTo>
                  <a:pt x="0" y="101524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031777" y="4590957"/>
            <a:ext cx="7912739" cy="3713241"/>
          </a:xfrm>
          <a:custGeom>
            <a:avLst/>
            <a:gdLst/>
            <a:ahLst/>
            <a:cxnLst/>
            <a:rect l="l" t="t" r="r" b="b"/>
            <a:pathLst>
              <a:path w="7912739" h="3713241">
                <a:moveTo>
                  <a:pt x="0" y="0"/>
                </a:moveTo>
                <a:lnTo>
                  <a:pt x="7912739" y="0"/>
                </a:lnTo>
                <a:lnTo>
                  <a:pt x="7912739" y="3713241"/>
                </a:lnTo>
                <a:lnTo>
                  <a:pt x="0" y="37132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500200" y="4574300"/>
            <a:ext cx="7942168" cy="2837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349"/>
              </a:lnSpc>
            </a:pPr>
            <a:r>
              <a:rPr lang="en-US" sz="8224" spc="806">
                <a:solidFill>
                  <a:srgbClr val="FFFFFF"/>
                </a:solidFill>
                <a:latin typeface="Oswald Bold"/>
              </a:rPr>
              <a:t>EFFECTS ON RISK TAKING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508024" y="8543290"/>
            <a:ext cx="6960245" cy="715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Open Sauce Italics"/>
              </a:rPr>
              <a:t>N. Kandasamy et al., Proc. Natl. Acad. Sci. U.S.A. 111,</a:t>
            </a:r>
          </a:p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Open Sauce Italics"/>
              </a:rPr>
              <a:t>3608–3613 (2014).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887923">
            <a:off x="13475833" y="-8787301"/>
            <a:ext cx="13977230" cy="14342307"/>
          </a:xfrm>
          <a:custGeom>
            <a:avLst/>
            <a:gdLst/>
            <a:ahLst/>
            <a:cxnLst/>
            <a:rect l="l" t="t" r="r" b="b"/>
            <a:pathLst>
              <a:path w="13977230" h="14342307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4260093" y="4434807"/>
            <a:ext cx="2932415" cy="2351362"/>
            <a:chOff x="0" y="0"/>
            <a:chExt cx="1075555" cy="8624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75555" cy="862436"/>
            </a:xfrm>
            <a:custGeom>
              <a:avLst/>
              <a:gdLst/>
              <a:ahLst/>
              <a:cxnLst/>
              <a:rect l="l" t="t" r="r" b="b"/>
              <a:pathLst>
                <a:path w="1075555" h="862436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260093" y="6895603"/>
            <a:ext cx="2932415" cy="847111"/>
            <a:chOff x="0" y="0"/>
            <a:chExt cx="1075555" cy="3107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75555" cy="310705"/>
            </a:xfrm>
            <a:custGeom>
              <a:avLst/>
              <a:gdLst/>
              <a:ahLst/>
              <a:cxnLst/>
              <a:rect l="l" t="t" r="r" b="b"/>
              <a:pathLst>
                <a:path w="1075555" h="31070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070732" y="4434807"/>
            <a:ext cx="2932415" cy="3198473"/>
            <a:chOff x="0" y="0"/>
            <a:chExt cx="1075555" cy="117314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75555" cy="1173141"/>
            </a:xfrm>
            <a:custGeom>
              <a:avLst/>
              <a:gdLst/>
              <a:ahLst/>
              <a:cxnLst/>
              <a:rect l="l" t="t" r="r" b="b"/>
              <a:pathLst>
                <a:path w="1075555" h="1173141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1091297"/>
                  </a:lnTo>
                  <a:cubicBezTo>
                    <a:pt x="1075555" y="1113003"/>
                    <a:pt x="1066932" y="1133821"/>
                    <a:pt x="1051584" y="1149169"/>
                  </a:cubicBezTo>
                  <a:cubicBezTo>
                    <a:pt x="1036235" y="1164518"/>
                    <a:pt x="1015418" y="1173141"/>
                    <a:pt x="993712" y="1173141"/>
                  </a:cubicBezTo>
                  <a:lnTo>
                    <a:pt x="81844" y="1173141"/>
                  </a:lnTo>
                  <a:cubicBezTo>
                    <a:pt x="36643" y="1173141"/>
                    <a:pt x="0" y="1136498"/>
                    <a:pt x="0" y="1091297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1075555" cy="11921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070732" y="7742714"/>
            <a:ext cx="2932415" cy="847111"/>
            <a:chOff x="0" y="0"/>
            <a:chExt cx="1075555" cy="31070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75555" cy="310705"/>
            </a:xfrm>
            <a:custGeom>
              <a:avLst/>
              <a:gdLst/>
              <a:ahLst/>
              <a:cxnLst/>
              <a:rect l="l" t="t" r="r" b="b"/>
              <a:pathLst>
                <a:path w="1075555" h="31070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046312" y="2687362"/>
            <a:ext cx="2932415" cy="3360538"/>
            <a:chOff x="0" y="0"/>
            <a:chExt cx="1075555" cy="123258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75555" cy="1232583"/>
            </a:xfrm>
            <a:custGeom>
              <a:avLst/>
              <a:gdLst/>
              <a:ahLst/>
              <a:cxnLst/>
              <a:rect l="l" t="t" r="r" b="b"/>
              <a:pathLst>
                <a:path w="1075555" h="1232583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1150739"/>
                  </a:lnTo>
                  <a:cubicBezTo>
                    <a:pt x="1075555" y="1195940"/>
                    <a:pt x="1038913" y="1232583"/>
                    <a:pt x="993712" y="1232583"/>
                  </a:cubicBezTo>
                  <a:lnTo>
                    <a:pt x="81844" y="1232583"/>
                  </a:lnTo>
                  <a:cubicBezTo>
                    <a:pt x="60137" y="1232583"/>
                    <a:pt x="39320" y="1223960"/>
                    <a:pt x="23971" y="1208611"/>
                  </a:cubicBezTo>
                  <a:cubicBezTo>
                    <a:pt x="8623" y="1193263"/>
                    <a:pt x="0" y="1172446"/>
                    <a:pt x="0" y="1150739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1075555" cy="12516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046312" y="6157334"/>
            <a:ext cx="2932415" cy="847111"/>
            <a:chOff x="0" y="0"/>
            <a:chExt cx="1075555" cy="31070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75555" cy="310705"/>
            </a:xfrm>
            <a:custGeom>
              <a:avLst/>
              <a:gdLst/>
              <a:ahLst/>
              <a:cxnLst/>
              <a:rect l="l" t="t" r="r" b="b"/>
              <a:pathLst>
                <a:path w="1075555" h="31070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 rot="-1885381">
            <a:off x="12158125" y="7633280"/>
            <a:ext cx="1776375" cy="501826"/>
          </a:xfrm>
          <a:custGeom>
            <a:avLst/>
            <a:gdLst/>
            <a:ahLst/>
            <a:cxnLst/>
            <a:rect l="l" t="t" r="r" b="b"/>
            <a:pathLst>
              <a:path w="1776375" h="501826">
                <a:moveTo>
                  <a:pt x="0" y="0"/>
                </a:moveTo>
                <a:lnTo>
                  <a:pt x="1776374" y="0"/>
                </a:lnTo>
                <a:lnTo>
                  <a:pt x="1776374" y="501826"/>
                </a:lnTo>
                <a:lnTo>
                  <a:pt x="0" y="5018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746197" y="682847"/>
            <a:ext cx="12516791" cy="1005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280"/>
              </a:lnSpc>
              <a:spcBef>
                <a:spcPct val="0"/>
              </a:spcBef>
            </a:pPr>
            <a:r>
              <a:rPr lang="en-US" sz="6000" spc="588">
                <a:solidFill>
                  <a:srgbClr val="231F20"/>
                </a:solidFill>
                <a:latin typeface="Oswald Bold"/>
              </a:rPr>
              <a:t>EFFECTS ON TIME-DISCOUNTING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448009" y="7065345"/>
            <a:ext cx="2556583" cy="458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STUDY 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470203" y="4612870"/>
            <a:ext cx="2534389" cy="2183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8"/>
              </a:lnSpc>
            </a:pPr>
            <a:r>
              <a:rPr lang="en-US" sz="1770">
                <a:solidFill>
                  <a:srgbClr val="100F0D"/>
                </a:solidFill>
                <a:latin typeface="Montserrat Light"/>
              </a:rPr>
              <a:t>Sadness Induction</a:t>
            </a:r>
          </a:p>
          <a:p>
            <a:pPr algn="ctr">
              <a:lnSpc>
                <a:spcPts val="2478"/>
              </a:lnSpc>
            </a:pPr>
            <a:endParaRPr lang="en-US" sz="1770">
              <a:solidFill>
                <a:srgbClr val="100F0D"/>
              </a:solidFill>
              <a:latin typeface="Montserrat Light"/>
            </a:endParaRPr>
          </a:p>
          <a:p>
            <a:pPr algn="ctr">
              <a:lnSpc>
                <a:spcPts val="2478"/>
              </a:lnSpc>
            </a:pPr>
            <a:r>
              <a:rPr lang="en-US" sz="1770">
                <a:solidFill>
                  <a:srgbClr val="100F0D"/>
                </a:solidFill>
                <a:latin typeface="Montserrat Light"/>
              </a:rPr>
              <a:t>Smaller amount of money immediately </a:t>
            </a:r>
          </a:p>
          <a:p>
            <a:pPr algn="ctr">
              <a:lnSpc>
                <a:spcPts val="2478"/>
              </a:lnSpc>
            </a:pPr>
            <a:r>
              <a:rPr lang="en-US" sz="1770">
                <a:solidFill>
                  <a:srgbClr val="100F0D"/>
                </a:solidFill>
                <a:latin typeface="Montserrat Light"/>
              </a:rPr>
              <a:t>vs. </a:t>
            </a:r>
          </a:p>
          <a:p>
            <a:pPr algn="ctr">
              <a:lnSpc>
                <a:spcPts val="2478"/>
              </a:lnSpc>
            </a:pPr>
            <a:r>
              <a:rPr lang="en-US" sz="1770">
                <a:solidFill>
                  <a:srgbClr val="100F0D"/>
                </a:solidFill>
                <a:latin typeface="Montserrat Light"/>
              </a:rPr>
              <a:t>Larger amounts after a delay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258648" y="7912457"/>
            <a:ext cx="2556583" cy="458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STUDY 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280843" y="4612870"/>
            <a:ext cx="2534389" cy="2938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38"/>
              </a:lnSpc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Decision Making under scarcity. </a:t>
            </a:r>
          </a:p>
          <a:p>
            <a:pPr algn="ctr">
              <a:lnSpc>
                <a:spcPts val="2338"/>
              </a:lnSpc>
            </a:pPr>
            <a:endParaRPr lang="en-US" sz="1670">
              <a:solidFill>
                <a:srgbClr val="100F0D"/>
              </a:solidFill>
              <a:latin typeface="Montserrat Light"/>
            </a:endParaRPr>
          </a:p>
          <a:p>
            <a:pPr algn="ctr">
              <a:lnSpc>
                <a:spcPts val="2338"/>
              </a:lnSpc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Cognitive control and intelligence-measuring tasks</a:t>
            </a:r>
          </a:p>
          <a:p>
            <a:pPr marL="360623" lvl="1" indent="-180312">
              <a:lnSpc>
                <a:spcPts val="2338"/>
              </a:lnSpc>
              <a:buFont typeface="Arial"/>
              <a:buChar char="•"/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Questions about Finances</a:t>
            </a:r>
          </a:p>
          <a:p>
            <a:pPr marL="360623" lvl="1" indent="-180312">
              <a:lnSpc>
                <a:spcPts val="2338"/>
              </a:lnSpc>
              <a:buFont typeface="Arial"/>
              <a:buChar char="•"/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Farmers before the harvest.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234228" y="6327076"/>
            <a:ext cx="2556583" cy="458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REMARKS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256422" y="3028886"/>
            <a:ext cx="2534389" cy="2790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78"/>
              </a:lnSpc>
            </a:pPr>
            <a:r>
              <a:rPr lang="en-US" sz="2270">
                <a:solidFill>
                  <a:srgbClr val="100F0D"/>
                </a:solidFill>
                <a:latin typeface="Montserrat Light"/>
              </a:rPr>
              <a:t>Material Scarcity changing people’s allocation of attention and effect on performance. </a:t>
            </a:r>
          </a:p>
        </p:txBody>
      </p:sp>
      <p:sp>
        <p:nvSpPr>
          <p:cNvPr id="30" name="Freeform 30"/>
          <p:cNvSpPr/>
          <p:nvPr/>
        </p:nvSpPr>
        <p:spPr>
          <a:xfrm rot="-8970905" flipH="1">
            <a:off x="7337391" y="7248542"/>
            <a:ext cx="1776375" cy="501826"/>
          </a:xfrm>
          <a:custGeom>
            <a:avLst/>
            <a:gdLst/>
            <a:ahLst/>
            <a:cxnLst/>
            <a:rect l="l" t="t" r="r" b="b"/>
            <a:pathLst>
              <a:path w="1776375" h="501826">
                <a:moveTo>
                  <a:pt x="1776375" y="0"/>
                </a:moveTo>
                <a:lnTo>
                  <a:pt x="0" y="0"/>
                </a:lnTo>
                <a:lnTo>
                  <a:pt x="0" y="501826"/>
                </a:lnTo>
                <a:lnTo>
                  <a:pt x="1776375" y="501826"/>
                </a:lnTo>
                <a:lnTo>
                  <a:pt x="177637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 rot="2384276">
            <a:off x="-7598577" y="3125993"/>
            <a:ext cx="11674704" cy="11979640"/>
          </a:xfrm>
          <a:custGeom>
            <a:avLst/>
            <a:gdLst/>
            <a:ahLst/>
            <a:cxnLst/>
            <a:rect l="l" t="t" r="r" b="b"/>
            <a:pathLst>
              <a:path w="11674704" h="11979640">
                <a:moveTo>
                  <a:pt x="0" y="0"/>
                </a:moveTo>
                <a:lnTo>
                  <a:pt x="11674703" y="0"/>
                </a:lnTo>
                <a:lnTo>
                  <a:pt x="11674703" y="11979639"/>
                </a:lnTo>
                <a:lnTo>
                  <a:pt x="0" y="119796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70706" y="-3368517"/>
            <a:ext cx="4959890" cy="49598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144000" y="1278539"/>
            <a:ext cx="13188954" cy="1318895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F4F5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FFFFFF"/>
                  </a:solidFill>
                  <a:latin typeface="Open Sauce"/>
                </a:rPr>
                <a:t>N. Kandasamy et al., Proc. Natl. Acad. Sci. U.S.A. 111,</a:t>
              </a:r>
            </a:p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FFFFFF"/>
                  </a:solidFill>
                  <a:latin typeface="Open Sauce"/>
                </a:rPr>
                <a:t>3608–3613 (2014).</a:t>
              </a:r>
            </a:p>
            <a:p>
              <a:pPr algn="ctr">
                <a:lnSpc>
                  <a:spcPts val="2859"/>
                </a:lnSpc>
              </a:pPr>
              <a:endParaRPr lang="en-US" sz="2199">
                <a:solidFill>
                  <a:srgbClr val="FFFFFF"/>
                </a:solidFill>
                <a:latin typeface="Open Sauce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>
            <a:off x="-6639105" y="-5979128"/>
            <a:ext cx="12110389" cy="12426705"/>
          </a:xfrm>
          <a:custGeom>
            <a:avLst/>
            <a:gdLst/>
            <a:ahLst/>
            <a:cxnLst/>
            <a:rect l="l" t="t" r="r" b="b"/>
            <a:pathLst>
              <a:path w="12110389" h="12426705">
                <a:moveTo>
                  <a:pt x="0" y="0"/>
                </a:moveTo>
                <a:lnTo>
                  <a:pt x="12110389" y="0"/>
                </a:lnTo>
                <a:lnTo>
                  <a:pt x="12110389" y="12426706"/>
                </a:lnTo>
                <a:lnTo>
                  <a:pt x="0" y="124267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3986589">
            <a:off x="5084777" y="6259532"/>
            <a:ext cx="9894000" cy="10152425"/>
          </a:xfrm>
          <a:custGeom>
            <a:avLst/>
            <a:gdLst/>
            <a:ahLst/>
            <a:cxnLst/>
            <a:rect l="l" t="t" r="r" b="b"/>
            <a:pathLst>
              <a:path w="9894000" h="10152425">
                <a:moveTo>
                  <a:pt x="0" y="0"/>
                </a:moveTo>
                <a:lnTo>
                  <a:pt x="9894000" y="0"/>
                </a:lnTo>
                <a:lnTo>
                  <a:pt x="9894000" y="10152425"/>
                </a:lnTo>
                <a:lnTo>
                  <a:pt x="0" y="101524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031777" y="4461273"/>
            <a:ext cx="8082204" cy="3972609"/>
          </a:xfrm>
          <a:custGeom>
            <a:avLst/>
            <a:gdLst/>
            <a:ahLst/>
            <a:cxnLst/>
            <a:rect l="l" t="t" r="r" b="b"/>
            <a:pathLst>
              <a:path w="8082204" h="3972609">
                <a:moveTo>
                  <a:pt x="0" y="0"/>
                </a:moveTo>
                <a:lnTo>
                  <a:pt x="8082204" y="0"/>
                </a:lnTo>
                <a:lnTo>
                  <a:pt x="8082204" y="3972609"/>
                </a:lnTo>
                <a:lnTo>
                  <a:pt x="0" y="39726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500200" y="4574300"/>
            <a:ext cx="7942168" cy="2837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349"/>
              </a:lnSpc>
            </a:pPr>
            <a:r>
              <a:rPr lang="en-US" sz="8224" spc="806">
                <a:solidFill>
                  <a:srgbClr val="FFFFFF"/>
                </a:solidFill>
                <a:latin typeface="Oswald Bold"/>
              </a:rPr>
              <a:t>EFFECTS ON RISK TAKING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300437" y="8537208"/>
            <a:ext cx="3677700" cy="786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25"/>
              </a:lnSpc>
              <a:spcBef>
                <a:spcPct val="0"/>
              </a:spcBef>
            </a:pPr>
            <a:r>
              <a:rPr lang="en-US" sz="1634">
                <a:solidFill>
                  <a:srgbClr val="000000"/>
                </a:solidFill>
                <a:latin typeface="Open Sauce Italics"/>
              </a:rPr>
              <a:t>J. S. Lerner, Y. Li, E. U. Weber, Psychol. Sci. 24, 72–79</a:t>
            </a:r>
          </a:p>
          <a:p>
            <a:pPr algn="ctr">
              <a:lnSpc>
                <a:spcPts val="2125"/>
              </a:lnSpc>
              <a:spcBef>
                <a:spcPct val="0"/>
              </a:spcBef>
            </a:pPr>
            <a:r>
              <a:rPr lang="en-US" sz="1634">
                <a:solidFill>
                  <a:srgbClr val="000000"/>
                </a:solidFill>
                <a:latin typeface="Open Sauce Italics"/>
              </a:rPr>
              <a:t>(2013).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235050" y="8657109"/>
            <a:ext cx="3878931" cy="1190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13"/>
              </a:lnSpc>
              <a:spcBef>
                <a:spcPct val="0"/>
              </a:spcBef>
            </a:pPr>
            <a:r>
              <a:rPr lang="en-US" sz="1471">
                <a:solidFill>
                  <a:srgbClr val="000000"/>
                </a:solidFill>
                <a:latin typeface="Open Sauce Italics"/>
              </a:rPr>
              <a:t>S. Cornelisse et al., Time-dependent effect of hydrocortisone</a:t>
            </a:r>
          </a:p>
          <a:p>
            <a:pPr algn="ctr">
              <a:lnSpc>
                <a:spcPts val="1913"/>
              </a:lnSpc>
              <a:spcBef>
                <a:spcPct val="0"/>
              </a:spcBef>
            </a:pPr>
            <a:r>
              <a:rPr lang="en-US" sz="1471">
                <a:solidFill>
                  <a:srgbClr val="000000"/>
                </a:solidFill>
                <a:latin typeface="Open Sauce Italics"/>
              </a:rPr>
              <a:t>administration on intertemporal choice. SSRN Working Paper</a:t>
            </a:r>
          </a:p>
          <a:p>
            <a:pPr algn="ctr">
              <a:lnSpc>
                <a:spcPts val="1913"/>
              </a:lnSpc>
              <a:spcBef>
                <a:spcPct val="0"/>
              </a:spcBef>
            </a:pPr>
            <a:r>
              <a:rPr lang="en-US" sz="1471">
                <a:solidFill>
                  <a:srgbClr val="000000"/>
                </a:solidFill>
                <a:latin typeface="Open Sauce Italics"/>
              </a:rPr>
              <a:t>Series (2013);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70276" y="3211986"/>
            <a:ext cx="5981844" cy="2374297"/>
            <a:chOff x="0" y="0"/>
            <a:chExt cx="2047782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782" cy="812800"/>
            </a:xfrm>
            <a:custGeom>
              <a:avLst/>
              <a:gdLst/>
              <a:ahLst/>
              <a:cxnLst/>
              <a:rect l="l" t="t" r="r" b="b"/>
              <a:pathLst>
                <a:path w="2047782" h="812800">
                  <a:moveTo>
                    <a:pt x="2047782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047782" y="624840"/>
                  </a:lnTo>
                  <a:lnTo>
                    <a:pt x="2047782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047782" cy="641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978278" y="5401635"/>
            <a:ext cx="5981844" cy="2374297"/>
            <a:chOff x="0" y="0"/>
            <a:chExt cx="2047782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47782" cy="812800"/>
            </a:xfrm>
            <a:custGeom>
              <a:avLst/>
              <a:gdLst/>
              <a:ahLst/>
              <a:cxnLst/>
              <a:rect l="l" t="t" r="r" b="b"/>
              <a:pathLst>
                <a:path w="2047782" h="812800">
                  <a:moveTo>
                    <a:pt x="2047782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047782" y="624840"/>
                  </a:lnTo>
                  <a:lnTo>
                    <a:pt x="2047782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2047782" cy="641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887923">
            <a:off x="-2683214" y="7543802"/>
            <a:ext cx="13977230" cy="14342307"/>
          </a:xfrm>
          <a:custGeom>
            <a:avLst/>
            <a:gdLst/>
            <a:ahLst/>
            <a:cxnLst/>
            <a:rect l="l" t="t" r="r" b="b"/>
            <a:pathLst>
              <a:path w="13977230" h="14342307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887923">
            <a:off x="12076940" y="-3354783"/>
            <a:ext cx="7032580" cy="7216267"/>
          </a:xfrm>
          <a:custGeom>
            <a:avLst/>
            <a:gdLst/>
            <a:ahLst/>
            <a:cxnLst/>
            <a:rect l="l" t="t" r="r" b="b"/>
            <a:pathLst>
              <a:path w="7032580" h="7216267">
                <a:moveTo>
                  <a:pt x="0" y="0"/>
                </a:moveTo>
                <a:lnTo>
                  <a:pt x="7032580" y="0"/>
                </a:lnTo>
                <a:lnTo>
                  <a:pt x="7032580" y="7216267"/>
                </a:lnTo>
                <a:lnTo>
                  <a:pt x="0" y="72162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6333169" y="8069439"/>
            <a:ext cx="2094695" cy="2377721"/>
            <a:chOff x="0" y="0"/>
            <a:chExt cx="551689" cy="62623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51689" cy="626231"/>
            </a:xfrm>
            <a:custGeom>
              <a:avLst/>
              <a:gdLst/>
              <a:ahLst/>
              <a:cxnLst/>
              <a:rect l="l" t="t" r="r" b="b"/>
              <a:pathLst>
                <a:path w="551689" h="626231">
                  <a:moveTo>
                    <a:pt x="0" y="0"/>
                  </a:moveTo>
                  <a:lnTo>
                    <a:pt x="551689" y="0"/>
                  </a:lnTo>
                  <a:lnTo>
                    <a:pt x="551689" y="626231"/>
                  </a:lnTo>
                  <a:lnTo>
                    <a:pt x="0" y="626231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551689" cy="6452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224419" y="-1349021"/>
            <a:ext cx="2094695" cy="2377721"/>
            <a:chOff x="0" y="0"/>
            <a:chExt cx="551689" cy="62623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51689" cy="626231"/>
            </a:xfrm>
            <a:custGeom>
              <a:avLst/>
              <a:gdLst/>
              <a:ahLst/>
              <a:cxnLst/>
              <a:rect l="l" t="t" r="r" b="b"/>
              <a:pathLst>
                <a:path w="551689" h="626231">
                  <a:moveTo>
                    <a:pt x="0" y="0"/>
                  </a:moveTo>
                  <a:lnTo>
                    <a:pt x="551689" y="0"/>
                  </a:lnTo>
                  <a:lnTo>
                    <a:pt x="551689" y="626231"/>
                  </a:lnTo>
                  <a:lnTo>
                    <a:pt x="0" y="626231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551689" cy="6452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902961" y="7493053"/>
            <a:ext cx="5981844" cy="2374297"/>
            <a:chOff x="0" y="0"/>
            <a:chExt cx="2047782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047782" cy="812800"/>
            </a:xfrm>
            <a:custGeom>
              <a:avLst/>
              <a:gdLst/>
              <a:ahLst/>
              <a:cxnLst/>
              <a:rect l="l" t="t" r="r" b="b"/>
              <a:pathLst>
                <a:path w="2047782" h="812800">
                  <a:moveTo>
                    <a:pt x="2047782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047782" y="624840"/>
                  </a:lnTo>
                  <a:lnTo>
                    <a:pt x="2047782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2047782" cy="641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016462" y="3819747"/>
            <a:ext cx="5689472" cy="11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80"/>
              </a:lnSpc>
            </a:pPr>
            <a:r>
              <a:rPr lang="en-US" sz="1628">
                <a:solidFill>
                  <a:srgbClr val="100F0D"/>
                </a:solidFill>
                <a:latin typeface="Montserrat Light"/>
              </a:rPr>
              <a:t>Between poverty-pshychological outcomes-economic choice</a:t>
            </a:r>
          </a:p>
          <a:p>
            <a:pPr algn="ctr">
              <a:lnSpc>
                <a:spcPts val="2280"/>
              </a:lnSpc>
            </a:pPr>
            <a:endParaRPr lang="en-US" sz="1628">
              <a:solidFill>
                <a:srgbClr val="100F0D"/>
              </a:solidFill>
              <a:latin typeface="Montserrat Light"/>
            </a:endParaRPr>
          </a:p>
          <a:p>
            <a:pPr algn="ctr">
              <a:lnSpc>
                <a:spcPts val="2280"/>
              </a:lnSpc>
            </a:pPr>
            <a:r>
              <a:rPr lang="en-US" sz="1628">
                <a:solidFill>
                  <a:srgbClr val="100F0D"/>
                </a:solidFill>
                <a:latin typeface="Montserrat Light"/>
              </a:rPr>
              <a:t>Effect of stress and negative affect on economic choice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140844" y="5999871"/>
            <a:ext cx="5044915" cy="1027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en-US" sz="1928">
                <a:solidFill>
                  <a:srgbClr val="100F0D"/>
                </a:solidFill>
                <a:latin typeface="Montserrat Light"/>
              </a:rPr>
              <a:t>Poverty alleviation leads to permanently or only a temporary increase in psychological well-being?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361367" y="1207516"/>
            <a:ext cx="11471715" cy="1594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EMERGING ISSUES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194872" y="3272843"/>
            <a:ext cx="5022216" cy="422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68"/>
              </a:lnSpc>
            </a:pPr>
            <a:r>
              <a:rPr lang="en-US" sz="2477">
                <a:solidFill>
                  <a:srgbClr val="000000"/>
                </a:solidFill>
                <a:latin typeface="DM Sans Bold"/>
              </a:rPr>
              <a:t>Weakest Link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150369" y="5544510"/>
            <a:ext cx="4049606" cy="422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68"/>
              </a:lnSpc>
            </a:pPr>
            <a:r>
              <a:rPr lang="en-US" sz="2477">
                <a:solidFill>
                  <a:srgbClr val="000000"/>
                </a:solidFill>
                <a:latin typeface="DM Sans Bold"/>
              </a:rPr>
              <a:t>Temporal Dimension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065527" y="8110339"/>
            <a:ext cx="5044915" cy="11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1688" lvl="1" indent="-175844">
              <a:lnSpc>
                <a:spcPts val="2280"/>
              </a:lnSpc>
              <a:buFont typeface="Arial"/>
              <a:buChar char="•"/>
            </a:pPr>
            <a:r>
              <a:rPr lang="en-US" sz="1628">
                <a:solidFill>
                  <a:srgbClr val="100F0D"/>
                </a:solidFill>
                <a:latin typeface="Montserrat Light"/>
              </a:rPr>
              <a:t>Target poverty directly</a:t>
            </a:r>
          </a:p>
          <a:p>
            <a:pPr marL="351688" lvl="1" indent="-175844">
              <a:lnSpc>
                <a:spcPts val="2280"/>
              </a:lnSpc>
              <a:buFont typeface="Arial"/>
              <a:buChar char="•"/>
            </a:pPr>
            <a:r>
              <a:rPr lang="en-US" sz="1628">
                <a:solidFill>
                  <a:srgbClr val="100F0D"/>
                </a:solidFill>
                <a:latin typeface="Montserrat Light"/>
              </a:rPr>
              <a:t>Target psychological consequences</a:t>
            </a:r>
          </a:p>
          <a:p>
            <a:pPr marL="351688" lvl="1" indent="-175844">
              <a:lnSpc>
                <a:spcPts val="2280"/>
              </a:lnSpc>
              <a:buFont typeface="Arial"/>
              <a:buChar char="•"/>
            </a:pPr>
            <a:r>
              <a:rPr lang="en-US" sz="1628">
                <a:solidFill>
                  <a:srgbClr val="100F0D"/>
                </a:solidFill>
                <a:latin typeface="Montserrat Light"/>
              </a:rPr>
              <a:t>Target Economic Behaviors</a:t>
            </a:r>
          </a:p>
          <a:p>
            <a:pPr>
              <a:lnSpc>
                <a:spcPts val="2280"/>
              </a:lnSpc>
            </a:pPr>
            <a:r>
              <a:rPr lang="en-US" sz="1628">
                <a:solidFill>
                  <a:srgbClr val="100F0D"/>
                </a:solidFill>
                <a:latin typeface="Montserrat Light"/>
              </a:rPr>
              <a:t>Studied in isolation.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075052" y="7635928"/>
            <a:ext cx="5518178" cy="422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68"/>
              </a:lnSpc>
            </a:pPr>
            <a:r>
              <a:rPr lang="en-US" sz="2477">
                <a:solidFill>
                  <a:srgbClr val="000000"/>
                </a:solidFill>
                <a:latin typeface="DM Sans Bold"/>
              </a:rPr>
              <a:t>Welfare programs and interventions</a:t>
            </a:r>
          </a:p>
        </p:txBody>
      </p:sp>
      <p:sp>
        <p:nvSpPr>
          <p:cNvPr id="26" name="AutoShape 26"/>
          <p:cNvSpPr/>
          <p:nvPr/>
        </p:nvSpPr>
        <p:spPr>
          <a:xfrm flipV="1">
            <a:off x="7939639" y="4102554"/>
            <a:ext cx="1029562" cy="20411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7" name="TextBox 27"/>
          <p:cNvSpPr txBox="1"/>
          <p:nvPr/>
        </p:nvSpPr>
        <p:spPr>
          <a:xfrm>
            <a:off x="9055303" y="3894962"/>
            <a:ext cx="5689472" cy="338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40"/>
              </a:lnSpc>
            </a:pPr>
            <a:r>
              <a:rPr lang="en-US" sz="2028">
                <a:solidFill>
                  <a:srgbClr val="100F0D"/>
                </a:solidFill>
                <a:latin typeface="Montserrat Light"/>
              </a:rPr>
              <a:t>Currently restricted to laboratory studies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-10580377">
            <a:off x="9407140" y="-9309963"/>
            <a:ext cx="24036383" cy="24664199"/>
          </a:xfrm>
          <a:custGeom>
            <a:avLst/>
            <a:gdLst/>
            <a:ahLst/>
            <a:cxnLst/>
            <a:rect l="l" t="t" r="r" b="b"/>
            <a:pathLst>
              <a:path w="24036383" h="24664199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-4254153" y="7476061"/>
            <a:ext cx="11881594" cy="3564478"/>
          </a:xfrm>
          <a:custGeom>
            <a:avLst/>
            <a:gdLst/>
            <a:ahLst/>
            <a:cxnLst/>
            <a:rect l="l" t="t" r="r" b="b"/>
            <a:pathLst>
              <a:path w="11881594" h="3564478">
                <a:moveTo>
                  <a:pt x="11881594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4" y="3564478"/>
                </a:lnTo>
                <a:lnTo>
                  <a:pt x="118815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115394" y="5676857"/>
            <a:ext cx="2882814" cy="2897301"/>
          </a:xfrm>
          <a:custGeom>
            <a:avLst/>
            <a:gdLst/>
            <a:ahLst/>
            <a:cxnLst/>
            <a:rect l="l" t="t" r="r" b="b"/>
            <a:pathLst>
              <a:path w="2882814" h="2897301">
                <a:moveTo>
                  <a:pt x="0" y="0"/>
                </a:moveTo>
                <a:lnTo>
                  <a:pt x="2882814" y="0"/>
                </a:lnTo>
                <a:lnTo>
                  <a:pt x="2882814" y="2897300"/>
                </a:lnTo>
                <a:lnTo>
                  <a:pt x="0" y="28973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61733" y="2105045"/>
            <a:ext cx="8097687" cy="3241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THANK'S FOR WATCHING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3662994" y="337474"/>
            <a:ext cx="4296549" cy="9570246"/>
            <a:chOff x="0" y="0"/>
            <a:chExt cx="1131601" cy="25205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31601" cy="2520559"/>
            </a:xfrm>
            <a:custGeom>
              <a:avLst/>
              <a:gdLst/>
              <a:ahLst/>
              <a:cxn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142191" y="4828880"/>
            <a:ext cx="9752965" cy="1032847"/>
          </a:xfrm>
          <a:custGeom>
            <a:avLst/>
            <a:gdLst/>
            <a:ahLst/>
            <a:cxnLst/>
            <a:rect l="l" t="t" r="r" b="b"/>
            <a:pathLst>
              <a:path w="9752965" h="1032847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041080" y="1060055"/>
            <a:ext cx="5006325" cy="4285249"/>
          </a:xfrm>
          <a:custGeom>
            <a:avLst/>
            <a:gdLst/>
            <a:ahLst/>
            <a:cxnLst/>
            <a:rect l="l" t="t" r="r" b="b"/>
            <a:pathLst>
              <a:path w="5006325" h="4285249">
                <a:moveTo>
                  <a:pt x="0" y="0"/>
                </a:moveTo>
                <a:lnTo>
                  <a:pt x="5006324" y="0"/>
                </a:lnTo>
                <a:lnTo>
                  <a:pt x="5006324" y="4285249"/>
                </a:lnTo>
                <a:lnTo>
                  <a:pt x="0" y="42852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2142191" y="3396305"/>
            <a:ext cx="9610044" cy="1948998"/>
            <a:chOff x="0" y="0"/>
            <a:chExt cx="3682024" cy="74674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682024" cy="746746"/>
            </a:xfrm>
            <a:custGeom>
              <a:avLst/>
              <a:gdLst/>
              <a:ahLst/>
              <a:cxnLst/>
              <a:rect l="l" t="t" r="r" b="b"/>
              <a:pathLst>
                <a:path w="3682024" h="746746">
                  <a:moveTo>
                    <a:pt x="0" y="0"/>
                  </a:moveTo>
                  <a:lnTo>
                    <a:pt x="3682024" y="0"/>
                  </a:lnTo>
                  <a:lnTo>
                    <a:pt x="3682024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3682024" cy="7657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2142191" y="7210022"/>
            <a:ext cx="9752965" cy="1032847"/>
          </a:xfrm>
          <a:custGeom>
            <a:avLst/>
            <a:gdLst/>
            <a:ahLst/>
            <a:cxnLst/>
            <a:rect l="l" t="t" r="r" b="b"/>
            <a:pathLst>
              <a:path w="9752965" h="1032847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1267569" y="5449772"/>
            <a:ext cx="4779836" cy="4779836"/>
          </a:xfrm>
          <a:custGeom>
            <a:avLst/>
            <a:gdLst/>
            <a:ahLst/>
            <a:cxnLst/>
            <a:rect l="l" t="t" r="r" b="b"/>
            <a:pathLst>
              <a:path w="4779836" h="4779836">
                <a:moveTo>
                  <a:pt x="0" y="0"/>
                </a:moveTo>
                <a:lnTo>
                  <a:pt x="4779835" y="0"/>
                </a:lnTo>
                <a:lnTo>
                  <a:pt x="4779835" y="4779836"/>
                </a:lnTo>
                <a:lnTo>
                  <a:pt x="0" y="47798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142191" y="5777447"/>
            <a:ext cx="9610044" cy="1948998"/>
            <a:chOff x="0" y="0"/>
            <a:chExt cx="3682024" cy="74674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682024" cy="746746"/>
            </a:xfrm>
            <a:custGeom>
              <a:avLst/>
              <a:gdLst/>
              <a:ahLst/>
              <a:cxnLst/>
              <a:rect l="l" t="t" r="r" b="b"/>
              <a:pathLst>
                <a:path w="3682024" h="746746">
                  <a:moveTo>
                    <a:pt x="0" y="0"/>
                  </a:moveTo>
                  <a:lnTo>
                    <a:pt x="3682024" y="0"/>
                  </a:lnTo>
                  <a:lnTo>
                    <a:pt x="3682024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3682024" cy="7657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2371799" y="6162574"/>
            <a:ext cx="1159455" cy="1178744"/>
          </a:xfrm>
          <a:custGeom>
            <a:avLst/>
            <a:gdLst/>
            <a:ahLst/>
            <a:cxnLst/>
            <a:rect l="l" t="t" r="r" b="b"/>
            <a:pathLst>
              <a:path w="1159455" h="1178744">
                <a:moveTo>
                  <a:pt x="0" y="0"/>
                </a:moveTo>
                <a:lnTo>
                  <a:pt x="1159455" y="0"/>
                </a:lnTo>
                <a:lnTo>
                  <a:pt x="1159455" y="1178744"/>
                </a:lnTo>
                <a:lnTo>
                  <a:pt x="0" y="11787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3908899" y="5958304"/>
            <a:ext cx="7843336" cy="160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40"/>
              </a:lnSpc>
            </a:pPr>
            <a:r>
              <a:rPr lang="en-US" sz="2710" u="sng" spc="265">
                <a:solidFill>
                  <a:srgbClr val="231F20"/>
                </a:solidFill>
                <a:latin typeface="DM Sans Bold"/>
                <a:hlinkClick r:id="rId8" tooltip="https://haushofer.ne.su.se"/>
              </a:rPr>
              <a:t>Johannes Haushofer</a:t>
            </a:r>
          </a:p>
          <a:p>
            <a:pPr>
              <a:lnSpc>
                <a:spcPts val="3050"/>
              </a:lnSpc>
            </a:pPr>
            <a:r>
              <a:rPr lang="en-US" sz="2210" spc="216">
                <a:solidFill>
                  <a:srgbClr val="231F20"/>
                </a:solidFill>
                <a:latin typeface="DM Sans"/>
              </a:rPr>
              <a:t>Professor of Economics at Stockholm University</a:t>
            </a:r>
          </a:p>
          <a:p>
            <a:pPr>
              <a:lnSpc>
                <a:spcPts val="3050"/>
              </a:lnSpc>
            </a:pPr>
            <a:r>
              <a:rPr lang="en-US" sz="2210" spc="216">
                <a:solidFill>
                  <a:srgbClr val="231F20"/>
                </a:solidFill>
                <a:latin typeface="DM Sans"/>
              </a:rPr>
              <a:t>Prize Fellow in Economics.</a:t>
            </a:r>
          </a:p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r>
              <a:rPr lang="en-US" sz="2210" spc="216">
                <a:solidFill>
                  <a:srgbClr val="231F20"/>
                </a:solidFill>
                <a:latin typeface="DM Sans"/>
              </a:rPr>
              <a:t>Advisors: Esther Duflo, Abhijit Banerjee</a:t>
            </a:r>
          </a:p>
        </p:txBody>
      </p:sp>
      <p:sp>
        <p:nvSpPr>
          <p:cNvPr id="18" name="Freeform 18"/>
          <p:cNvSpPr/>
          <p:nvPr/>
        </p:nvSpPr>
        <p:spPr>
          <a:xfrm>
            <a:off x="-2779578" y="734131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142191" y="888605"/>
            <a:ext cx="7416941" cy="16863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AUTHORS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908899" y="3624745"/>
            <a:ext cx="7358670" cy="160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40"/>
              </a:lnSpc>
            </a:pPr>
            <a:r>
              <a:rPr lang="en-US" sz="2710" u="sng" spc="265">
                <a:solidFill>
                  <a:srgbClr val="231F20"/>
                </a:solidFill>
                <a:latin typeface="DM Sans Bold"/>
                <a:hlinkClick r:id="rId11" tooltip="https://www.econ.uzh.ch/en/people/faculty/fehr.html"/>
              </a:rPr>
              <a:t>Ernst Fehr</a:t>
            </a:r>
          </a:p>
          <a:p>
            <a:pPr>
              <a:lnSpc>
                <a:spcPts val="3050"/>
              </a:lnSpc>
            </a:pPr>
            <a:r>
              <a:rPr lang="en-US" sz="2210" spc="216">
                <a:solidFill>
                  <a:srgbClr val="231F20"/>
                </a:solidFill>
                <a:latin typeface="DM Sans"/>
              </a:rPr>
              <a:t>Professor and Director of the UBS Center for Economics in Society at University of Zurich.</a:t>
            </a:r>
          </a:p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r>
              <a:rPr lang="en-US" sz="2210" spc="216">
                <a:solidFill>
                  <a:srgbClr val="231F20"/>
                </a:solidFill>
                <a:latin typeface="DM Sans"/>
              </a:rPr>
              <a:t>Experimental, Behavioral and Neuroeconomics</a:t>
            </a:r>
          </a:p>
        </p:txBody>
      </p:sp>
      <p:sp>
        <p:nvSpPr>
          <p:cNvPr id="21" name="Freeform 21"/>
          <p:cNvSpPr/>
          <p:nvPr/>
        </p:nvSpPr>
        <p:spPr>
          <a:xfrm>
            <a:off x="2371799" y="3779389"/>
            <a:ext cx="1159455" cy="1178744"/>
          </a:xfrm>
          <a:custGeom>
            <a:avLst/>
            <a:gdLst/>
            <a:ahLst/>
            <a:cxnLst/>
            <a:rect l="l" t="t" r="r" b="b"/>
            <a:pathLst>
              <a:path w="1159455" h="1178744">
                <a:moveTo>
                  <a:pt x="0" y="0"/>
                </a:moveTo>
                <a:lnTo>
                  <a:pt x="1159455" y="0"/>
                </a:lnTo>
                <a:lnTo>
                  <a:pt x="1159455" y="1178743"/>
                </a:lnTo>
                <a:lnTo>
                  <a:pt x="0" y="11787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622162" y="0"/>
            <a:ext cx="6665838" cy="9938303"/>
          </a:xfrm>
          <a:custGeom>
            <a:avLst/>
            <a:gdLst/>
            <a:ahLst/>
            <a:cxnLst/>
            <a:rect l="l" t="t" r="r" b="b"/>
            <a:pathLst>
              <a:path w="6665838" h="9938303">
                <a:moveTo>
                  <a:pt x="0" y="0"/>
                </a:moveTo>
                <a:lnTo>
                  <a:pt x="6665838" y="0"/>
                </a:lnTo>
                <a:lnTo>
                  <a:pt x="6665838" y="9938303"/>
                </a:lnTo>
                <a:lnTo>
                  <a:pt x="0" y="99383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607" r="-22607"/>
            </a:stretch>
          </a:blipFill>
        </p:spPr>
      </p:sp>
      <p:sp>
        <p:nvSpPr>
          <p:cNvPr id="4" name="Freeform 4"/>
          <p:cNvSpPr/>
          <p:nvPr/>
        </p:nvSpPr>
        <p:spPr>
          <a:xfrm rot="3407869">
            <a:off x="12776994" y="529792"/>
            <a:ext cx="12471670" cy="5351480"/>
          </a:xfrm>
          <a:custGeom>
            <a:avLst/>
            <a:gdLst/>
            <a:ahLst/>
            <a:cxnLst/>
            <a:rect l="l" t="t" r="r" b="b"/>
            <a:pathLst>
              <a:path w="12471670" h="535148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203215" y="7962246"/>
            <a:ext cx="4876482" cy="516424"/>
          </a:xfrm>
          <a:custGeom>
            <a:avLst/>
            <a:gdLst/>
            <a:ahLst/>
            <a:cxnLst/>
            <a:rect l="l" t="t" r="r" b="b"/>
            <a:pathLst>
              <a:path w="4876482" h="516424">
                <a:moveTo>
                  <a:pt x="0" y="0"/>
                </a:moveTo>
                <a:lnTo>
                  <a:pt x="4876483" y="0"/>
                </a:lnTo>
                <a:lnTo>
                  <a:pt x="4876483" y="516423"/>
                </a:lnTo>
                <a:lnTo>
                  <a:pt x="0" y="51642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86495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8220749" y="3205532"/>
            <a:ext cx="4858949" cy="4794814"/>
            <a:chOff x="0" y="0"/>
            <a:chExt cx="1279723" cy="126283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79723" cy="1262832"/>
            </a:xfrm>
            <a:custGeom>
              <a:avLst/>
              <a:gdLst/>
              <a:ahLst/>
              <a:cxnLst/>
              <a:rect l="l" t="t" r="r" b="b"/>
              <a:pathLst>
                <a:path w="1279723" h="1262832">
                  <a:moveTo>
                    <a:pt x="0" y="0"/>
                  </a:moveTo>
                  <a:lnTo>
                    <a:pt x="1279723" y="0"/>
                  </a:lnTo>
                  <a:lnTo>
                    <a:pt x="1279723" y="1262832"/>
                  </a:lnTo>
                  <a:lnTo>
                    <a:pt x="0" y="1262832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279723" cy="1319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3407869">
            <a:off x="-4696947" y="10150458"/>
            <a:ext cx="12471670" cy="5351480"/>
          </a:xfrm>
          <a:custGeom>
            <a:avLst/>
            <a:gdLst/>
            <a:ahLst/>
            <a:cxnLst/>
            <a:rect l="l" t="t" r="r" b="b"/>
            <a:pathLst>
              <a:path w="12471670" h="535148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8850325" y="3881786"/>
            <a:ext cx="3599796" cy="3442305"/>
          </a:xfrm>
          <a:custGeom>
            <a:avLst/>
            <a:gdLst/>
            <a:ahLst/>
            <a:cxnLst/>
            <a:rect l="l" t="t" r="r" b="b"/>
            <a:pathLst>
              <a:path w="3599796" h="3442305">
                <a:moveTo>
                  <a:pt x="0" y="0"/>
                </a:moveTo>
                <a:lnTo>
                  <a:pt x="3599797" y="0"/>
                </a:lnTo>
                <a:lnTo>
                  <a:pt x="3599797" y="3442305"/>
                </a:lnTo>
                <a:lnTo>
                  <a:pt x="0" y="344230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30179" y="300094"/>
            <a:ext cx="5470702" cy="3008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803"/>
              </a:lnSpc>
            </a:pPr>
            <a:r>
              <a:rPr lang="en-US" sz="7432" spc="728">
                <a:solidFill>
                  <a:srgbClr val="231F20"/>
                </a:solidFill>
                <a:latin typeface="Oswald Bold"/>
              </a:rPr>
              <a:t>REMARKS ON POVERTY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008951" y="3756523"/>
            <a:ext cx="6162866" cy="1585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4517" lvl="1" indent="-247259">
              <a:lnSpc>
                <a:spcPts val="3160"/>
              </a:lnSpc>
              <a:buFont typeface="Arial"/>
              <a:buChar char="•"/>
            </a:pPr>
            <a:r>
              <a:rPr lang="en-US" sz="2290" spc="224">
                <a:solidFill>
                  <a:srgbClr val="231F20"/>
                </a:solidFill>
                <a:latin typeface="DM Sans Bold"/>
              </a:rPr>
              <a:t>Monetary poverty</a:t>
            </a:r>
          </a:p>
          <a:p>
            <a:pPr marL="989035" lvl="2" indent="-329678">
              <a:lnSpc>
                <a:spcPts val="3160"/>
              </a:lnSpc>
              <a:buFont typeface="Arial"/>
              <a:buChar char="⚬"/>
            </a:pPr>
            <a:r>
              <a:rPr lang="en-US" sz="2290" spc="224">
                <a:solidFill>
                  <a:srgbClr val="231F20"/>
                </a:solidFill>
                <a:latin typeface="DM Sans"/>
              </a:rPr>
              <a:t>Insufficient income. </a:t>
            </a:r>
          </a:p>
          <a:p>
            <a:pPr marL="989035" lvl="2" indent="-329678">
              <a:lnSpc>
                <a:spcPts val="3160"/>
              </a:lnSpc>
              <a:buFont typeface="Arial"/>
              <a:buChar char="⚬"/>
            </a:pPr>
            <a:r>
              <a:rPr lang="en-US" sz="2290" spc="224">
                <a:solidFill>
                  <a:srgbClr val="231F20"/>
                </a:solidFill>
                <a:latin typeface="DM Sans"/>
              </a:rPr>
              <a:t>World Bank &gt;$1/day (PPP to 2013).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008951" y="5564839"/>
            <a:ext cx="6162866" cy="1985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4517" lvl="1" indent="-247259">
              <a:lnSpc>
                <a:spcPts val="3160"/>
              </a:lnSpc>
              <a:buFont typeface="Arial"/>
              <a:buChar char="•"/>
            </a:pPr>
            <a:r>
              <a:rPr lang="en-US" sz="2290" spc="224">
                <a:solidFill>
                  <a:srgbClr val="231F20"/>
                </a:solidFill>
                <a:latin typeface="DM Sans Bold"/>
              </a:rPr>
              <a:t>Environment effects on poverty </a:t>
            </a:r>
          </a:p>
          <a:p>
            <a:pPr marL="989035" lvl="2" indent="-329678">
              <a:lnSpc>
                <a:spcPts val="3160"/>
              </a:lnSpc>
              <a:buFont typeface="Arial"/>
              <a:buChar char="⚬"/>
            </a:pPr>
            <a:r>
              <a:rPr lang="en-US" sz="2290" spc="224">
                <a:solidFill>
                  <a:srgbClr val="231F20"/>
                </a:solidFill>
                <a:latin typeface="DM Sans"/>
              </a:rPr>
              <a:t>Dysfunctional Institutions</a:t>
            </a:r>
          </a:p>
          <a:p>
            <a:pPr marL="989035" lvl="2" indent="-329678">
              <a:lnSpc>
                <a:spcPts val="3160"/>
              </a:lnSpc>
              <a:buFont typeface="Arial"/>
              <a:buChar char="⚬"/>
            </a:pPr>
            <a:r>
              <a:rPr lang="en-US" sz="2290" spc="224">
                <a:solidFill>
                  <a:srgbClr val="231F20"/>
                </a:solidFill>
                <a:latin typeface="DM Sans"/>
              </a:rPr>
              <a:t>Exposure to violence &amp; crime</a:t>
            </a:r>
          </a:p>
          <a:p>
            <a:pPr marL="989035" lvl="2" indent="-329678">
              <a:lnSpc>
                <a:spcPts val="3160"/>
              </a:lnSpc>
              <a:buFont typeface="Arial"/>
              <a:buChar char="⚬"/>
            </a:pPr>
            <a:r>
              <a:rPr lang="en-US" sz="2290" spc="224">
                <a:solidFill>
                  <a:srgbClr val="231F20"/>
                </a:solidFill>
                <a:latin typeface="DM Sans"/>
              </a:rPr>
              <a:t>Poor access to health care </a:t>
            </a:r>
          </a:p>
          <a:p>
            <a:pPr marL="989035" lvl="2" indent="-329678">
              <a:lnSpc>
                <a:spcPts val="3160"/>
              </a:lnSpc>
              <a:buFont typeface="Arial"/>
              <a:buChar char="⚬"/>
            </a:pPr>
            <a:r>
              <a:rPr lang="en-US" sz="2290" spc="224">
                <a:solidFill>
                  <a:srgbClr val="231F20"/>
                </a:solidFill>
                <a:latin typeface="DM Sans"/>
              </a:rPr>
              <a:t>Obstacles &amp; Inconveniences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008951" y="7769903"/>
            <a:ext cx="8203937" cy="1985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4517" lvl="1" indent="-247259">
              <a:lnSpc>
                <a:spcPts val="3160"/>
              </a:lnSpc>
              <a:buFont typeface="Arial"/>
              <a:buChar char="•"/>
            </a:pPr>
            <a:r>
              <a:rPr lang="en-US" sz="2290" spc="224">
                <a:solidFill>
                  <a:srgbClr val="231F20"/>
                </a:solidFill>
                <a:latin typeface="DM Sans Bold"/>
              </a:rPr>
              <a:t>Additional remarks on poverty</a:t>
            </a:r>
          </a:p>
          <a:p>
            <a:pPr marL="989035" lvl="2" indent="-329678">
              <a:lnSpc>
                <a:spcPts val="3160"/>
              </a:lnSpc>
              <a:buFont typeface="Arial"/>
              <a:buChar char="⚬"/>
            </a:pPr>
            <a:r>
              <a:rPr lang="en-US" sz="2290" spc="224">
                <a:solidFill>
                  <a:srgbClr val="231F20"/>
                </a:solidFill>
                <a:latin typeface="DM Sans"/>
              </a:rPr>
              <a:t>Environments of poverty as starting point can trigger processes reinforcing poverty.</a:t>
            </a:r>
          </a:p>
          <a:p>
            <a:pPr marL="989035" lvl="2" indent="-329678">
              <a:lnSpc>
                <a:spcPts val="3160"/>
              </a:lnSpc>
              <a:buFont typeface="Arial"/>
              <a:buChar char="⚬"/>
            </a:pPr>
            <a:r>
              <a:rPr lang="en-US" sz="2290" spc="224">
                <a:solidFill>
                  <a:srgbClr val="231F20"/>
                </a:solidFill>
                <a:latin typeface="DM Sans Italics"/>
              </a:rPr>
              <a:t>Access to formal credit markets-&gt; Liquidity Constrained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169367" y="-10264537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720102" y="3069081"/>
            <a:ext cx="12057353" cy="1367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189"/>
              </a:lnSpc>
            </a:pPr>
            <a:r>
              <a:rPr lang="en-US" sz="8108" spc="794">
                <a:solidFill>
                  <a:srgbClr val="FFFFFF"/>
                </a:solidFill>
                <a:latin typeface="Oswald Bold"/>
              </a:rPr>
              <a:t>RESEARCH MOTIVATION</a:t>
            </a:r>
          </a:p>
        </p:txBody>
      </p:sp>
      <p:sp>
        <p:nvSpPr>
          <p:cNvPr id="4" name="Freeform 4"/>
          <p:cNvSpPr/>
          <p:nvPr/>
        </p:nvSpPr>
        <p:spPr>
          <a:xfrm>
            <a:off x="13447294" y="-3843198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720102" y="4905847"/>
            <a:ext cx="10951206" cy="1495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2898" spc="284">
                <a:solidFill>
                  <a:srgbClr val="F5FFF5"/>
                </a:solidFill>
                <a:latin typeface="DM Sans"/>
              </a:rPr>
              <a:t>Does poverty affect people’s affective states and stress, and that this effect may change people’s behaviorally revealed preferences?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87981" y="7221782"/>
            <a:ext cx="10121596" cy="991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2898" spc="284">
                <a:solidFill>
                  <a:srgbClr val="F5FFF5"/>
                </a:solidFill>
                <a:latin typeface="DM Sans"/>
              </a:rPr>
              <a:t>Stress and negative affective states turning short-sighted and risk-averse decision-making.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946512" y="1987189"/>
            <a:ext cx="2027545" cy="3080525"/>
          </a:xfrm>
          <a:custGeom>
            <a:avLst/>
            <a:gdLst/>
            <a:ahLst/>
            <a:cxnLst/>
            <a:rect l="l" t="t" r="r" b="b"/>
            <a:pathLst>
              <a:path w="2027545" h="3080525">
                <a:moveTo>
                  <a:pt x="0" y="0"/>
                </a:moveTo>
                <a:lnTo>
                  <a:pt x="2027546" y="0"/>
                </a:lnTo>
                <a:lnTo>
                  <a:pt x="2027546" y="3080525"/>
                </a:lnTo>
                <a:lnTo>
                  <a:pt x="0" y="30805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035253">
            <a:off x="15331117" y="4817487"/>
            <a:ext cx="7835077" cy="10939025"/>
          </a:xfrm>
          <a:custGeom>
            <a:avLst/>
            <a:gdLst/>
            <a:ahLst/>
            <a:cxnLst/>
            <a:rect l="l" t="t" r="r" b="b"/>
            <a:pathLst>
              <a:path w="7835077" h="10939025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1589541" y="5472067"/>
            <a:ext cx="1510891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4709744" y="5307116"/>
            <a:ext cx="501082" cy="50108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051861" y="7345913"/>
            <a:ext cx="3816847" cy="2540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DM Sans"/>
              </a:rPr>
              <a:t>Poverty has a causal effect on risk-taking and time-discounting. </a:t>
            </a:r>
          </a:p>
          <a:p>
            <a:pPr algn="ctr">
              <a:lnSpc>
                <a:spcPts val="2545"/>
              </a:lnSpc>
            </a:pPr>
            <a:endParaRPr lang="en-US" sz="1844" spc="180">
              <a:solidFill>
                <a:srgbClr val="231F20"/>
              </a:solidFill>
              <a:latin typeface="DM Sans"/>
            </a:endParaRPr>
          </a:p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DM Sans"/>
              </a:rPr>
              <a:t>Liquidity constraints: </a:t>
            </a:r>
          </a:p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DM Sans"/>
              </a:rPr>
              <a:t>Choice between a current and delayed payment--&gt; current payment.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946512" y="2405738"/>
            <a:ext cx="2027545" cy="1121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292319" y="6170147"/>
            <a:ext cx="3467055" cy="966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1"/>
              </a:lnSpc>
            </a:pPr>
            <a:r>
              <a:rPr lang="en-US" sz="1899" spc="186">
                <a:solidFill>
                  <a:srgbClr val="231F20"/>
                </a:solidFill>
                <a:latin typeface="DM Sans Bold"/>
              </a:rPr>
              <a:t>EFFECT OF POVERTY ON RISK-TAKING AND TIME-DISCOUNTING</a:t>
            </a:r>
          </a:p>
        </p:txBody>
      </p:sp>
      <p:sp>
        <p:nvSpPr>
          <p:cNvPr id="12" name="Freeform 12"/>
          <p:cNvSpPr/>
          <p:nvPr/>
        </p:nvSpPr>
        <p:spPr>
          <a:xfrm>
            <a:off x="8129099" y="1987189"/>
            <a:ext cx="2027545" cy="3080525"/>
          </a:xfrm>
          <a:custGeom>
            <a:avLst/>
            <a:gdLst/>
            <a:ahLst/>
            <a:cxnLst/>
            <a:rect l="l" t="t" r="r" b="b"/>
            <a:pathLst>
              <a:path w="2027545" h="3080525">
                <a:moveTo>
                  <a:pt x="0" y="0"/>
                </a:moveTo>
                <a:lnTo>
                  <a:pt x="2027545" y="0"/>
                </a:lnTo>
                <a:lnTo>
                  <a:pt x="2027545" y="3080525"/>
                </a:lnTo>
                <a:lnTo>
                  <a:pt x="0" y="30805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8892331" y="5307116"/>
            <a:ext cx="501082" cy="501082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129099" y="2405738"/>
            <a:ext cx="2027545" cy="1121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02</a:t>
            </a:r>
          </a:p>
        </p:txBody>
      </p:sp>
      <p:sp>
        <p:nvSpPr>
          <p:cNvPr id="17" name="Freeform 17"/>
          <p:cNvSpPr/>
          <p:nvPr/>
        </p:nvSpPr>
        <p:spPr>
          <a:xfrm>
            <a:off x="12286265" y="1987189"/>
            <a:ext cx="2027545" cy="3080525"/>
          </a:xfrm>
          <a:custGeom>
            <a:avLst/>
            <a:gdLst/>
            <a:ahLst/>
            <a:cxnLst/>
            <a:rect l="l" t="t" r="r" b="b"/>
            <a:pathLst>
              <a:path w="2027545" h="3080525">
                <a:moveTo>
                  <a:pt x="0" y="0"/>
                </a:moveTo>
                <a:lnTo>
                  <a:pt x="2027545" y="0"/>
                </a:lnTo>
                <a:lnTo>
                  <a:pt x="2027545" y="3080525"/>
                </a:lnTo>
                <a:lnTo>
                  <a:pt x="0" y="30805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13049497" y="5307116"/>
            <a:ext cx="501082" cy="501082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2286265" y="2405738"/>
            <a:ext cx="2027545" cy="1121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367118" y="7345913"/>
            <a:ext cx="3653561" cy="2540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DM Sans"/>
              </a:rPr>
              <a:t>Psychological well-being measure with happiness and life satisfaction Q’s from World Values Survey</a:t>
            </a:r>
          </a:p>
          <a:p>
            <a:pPr algn="ctr">
              <a:lnSpc>
                <a:spcPts val="2545"/>
              </a:lnSpc>
            </a:pPr>
            <a:endParaRPr lang="en-US" sz="1844" spc="180">
              <a:solidFill>
                <a:srgbClr val="231F20"/>
              </a:solidFill>
              <a:latin typeface="DM Sans"/>
            </a:endParaRPr>
          </a:p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DM Sans"/>
              </a:rPr>
              <a:t>Stress &amp; Depression from Cohen’s Perceived Stress Scale.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606452" y="6170147"/>
            <a:ext cx="3204526" cy="966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1"/>
              </a:lnSpc>
            </a:pPr>
            <a:r>
              <a:rPr lang="en-US" sz="1899" spc="186">
                <a:solidFill>
                  <a:srgbClr val="231F20"/>
                </a:solidFill>
                <a:latin typeface="DM Sans Bold"/>
              </a:rPr>
              <a:t>EFFECT OF POVERTY ON AFFECT AND STRESS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763477" y="7607547"/>
            <a:ext cx="3204526" cy="158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45"/>
              </a:lnSpc>
            </a:pPr>
            <a:r>
              <a:rPr lang="en-US" sz="1844" spc="180">
                <a:solidFill>
                  <a:srgbClr val="231F20"/>
                </a:solidFill>
                <a:latin typeface="DM Sans"/>
              </a:rPr>
              <a:t>Credit constraints &amp; uninsurable background risks---&gt; vulnerable to income and health shocks. 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544402" y="6170147"/>
            <a:ext cx="3608920" cy="1290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2"/>
              </a:lnSpc>
            </a:pPr>
            <a:r>
              <a:rPr lang="en-US" sz="1900" spc="186">
                <a:solidFill>
                  <a:srgbClr val="231F20"/>
                </a:solidFill>
                <a:latin typeface="DM Sans Bold"/>
              </a:rPr>
              <a:t>EFFECT OF NEGATIVE AFFECT AND STRESS ON RISK-TAKING AND TIME-DISCOUNTING</a:t>
            </a:r>
          </a:p>
        </p:txBody>
      </p:sp>
      <p:sp>
        <p:nvSpPr>
          <p:cNvPr id="26" name="Freeform 26"/>
          <p:cNvSpPr/>
          <p:nvPr/>
        </p:nvSpPr>
        <p:spPr>
          <a:xfrm rot="-10799999">
            <a:off x="-3028326" y="-7135472"/>
            <a:ext cx="7988611" cy="11153383"/>
          </a:xfrm>
          <a:custGeom>
            <a:avLst/>
            <a:gdLst/>
            <a:ahLst/>
            <a:cxnLst/>
            <a:rect l="l" t="t" r="r" b="b"/>
            <a:pathLst>
              <a:path w="7988611" h="11153383">
                <a:moveTo>
                  <a:pt x="0" y="0"/>
                </a:moveTo>
                <a:lnTo>
                  <a:pt x="7988611" y="0"/>
                </a:lnTo>
                <a:lnTo>
                  <a:pt x="7988611" y="11153383"/>
                </a:lnTo>
                <a:lnTo>
                  <a:pt x="0" y="111533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429791" y="8882466"/>
            <a:ext cx="7673056" cy="7673056"/>
          </a:xfrm>
          <a:custGeom>
            <a:avLst/>
            <a:gdLst/>
            <a:ahLst/>
            <a:cxnLst/>
            <a:rect l="l" t="t" r="r" b="b"/>
            <a:pathLst>
              <a:path w="7673056" h="7673056">
                <a:moveTo>
                  <a:pt x="0" y="0"/>
                </a:moveTo>
                <a:lnTo>
                  <a:pt x="7673056" y="0"/>
                </a:lnTo>
                <a:lnTo>
                  <a:pt x="7673056" y="7673056"/>
                </a:lnTo>
                <a:lnTo>
                  <a:pt x="0" y="76730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519692" y="7885773"/>
            <a:ext cx="1493253" cy="1493253"/>
          </a:xfrm>
          <a:custGeom>
            <a:avLst/>
            <a:gdLst/>
            <a:ahLst/>
            <a:cxnLst/>
            <a:rect l="l" t="t" r="r" b="b"/>
            <a:pathLst>
              <a:path w="1493253" h="1493253">
                <a:moveTo>
                  <a:pt x="0" y="0"/>
                </a:moveTo>
                <a:lnTo>
                  <a:pt x="1493253" y="0"/>
                </a:lnTo>
                <a:lnTo>
                  <a:pt x="1493253" y="1493254"/>
                </a:lnTo>
                <a:lnTo>
                  <a:pt x="0" y="14932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945875" y="8266600"/>
            <a:ext cx="640888" cy="702168"/>
          </a:xfrm>
          <a:custGeom>
            <a:avLst/>
            <a:gdLst/>
            <a:ahLst/>
            <a:cxnLst/>
            <a:rect l="l" t="t" r="r" b="b"/>
            <a:pathLst>
              <a:path w="640888" h="702168">
                <a:moveTo>
                  <a:pt x="0" y="0"/>
                </a:moveTo>
                <a:lnTo>
                  <a:pt x="640888" y="0"/>
                </a:lnTo>
                <a:lnTo>
                  <a:pt x="640888" y="702168"/>
                </a:lnTo>
                <a:lnTo>
                  <a:pt x="0" y="70216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864420" y="9137573"/>
            <a:ext cx="1493253" cy="1493253"/>
          </a:xfrm>
          <a:custGeom>
            <a:avLst/>
            <a:gdLst/>
            <a:ahLst/>
            <a:cxnLst/>
            <a:rect l="l" t="t" r="r" b="b"/>
            <a:pathLst>
              <a:path w="1493253" h="1493253">
                <a:moveTo>
                  <a:pt x="0" y="0"/>
                </a:moveTo>
                <a:lnTo>
                  <a:pt x="1493254" y="0"/>
                </a:lnTo>
                <a:lnTo>
                  <a:pt x="1493254" y="1493254"/>
                </a:lnTo>
                <a:lnTo>
                  <a:pt x="0" y="14932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174964" y="9137573"/>
            <a:ext cx="1493253" cy="1493253"/>
          </a:xfrm>
          <a:custGeom>
            <a:avLst/>
            <a:gdLst/>
            <a:ahLst/>
            <a:cxnLst/>
            <a:rect l="l" t="t" r="r" b="b"/>
            <a:pathLst>
              <a:path w="1493253" h="1493253">
                <a:moveTo>
                  <a:pt x="0" y="0"/>
                </a:moveTo>
                <a:lnTo>
                  <a:pt x="1493253" y="0"/>
                </a:lnTo>
                <a:lnTo>
                  <a:pt x="1493253" y="1493254"/>
                </a:lnTo>
                <a:lnTo>
                  <a:pt x="0" y="14932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498407" y="9480252"/>
            <a:ext cx="846367" cy="807896"/>
          </a:xfrm>
          <a:custGeom>
            <a:avLst/>
            <a:gdLst/>
            <a:ahLst/>
            <a:cxnLst/>
            <a:rect l="l" t="t" r="r" b="b"/>
            <a:pathLst>
              <a:path w="846367" h="807896">
                <a:moveTo>
                  <a:pt x="0" y="0"/>
                </a:moveTo>
                <a:lnTo>
                  <a:pt x="846367" y="0"/>
                </a:lnTo>
                <a:lnTo>
                  <a:pt x="846367" y="807896"/>
                </a:lnTo>
                <a:lnTo>
                  <a:pt x="0" y="80789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242530" y="9510244"/>
            <a:ext cx="737034" cy="747913"/>
          </a:xfrm>
          <a:custGeom>
            <a:avLst/>
            <a:gdLst/>
            <a:ahLst/>
            <a:cxnLst/>
            <a:rect l="l" t="t" r="r" b="b"/>
            <a:pathLst>
              <a:path w="737034" h="747913">
                <a:moveTo>
                  <a:pt x="0" y="0"/>
                </a:moveTo>
                <a:lnTo>
                  <a:pt x="737034" y="0"/>
                </a:lnTo>
                <a:lnTo>
                  <a:pt x="737034" y="747912"/>
                </a:lnTo>
                <a:lnTo>
                  <a:pt x="0" y="74791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774426" y="3206190"/>
            <a:ext cx="3474003" cy="1151098"/>
            <a:chOff x="0" y="0"/>
            <a:chExt cx="914964" cy="30317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14964" cy="303170"/>
            </a:xfrm>
            <a:custGeom>
              <a:avLst/>
              <a:gdLst/>
              <a:ahLst/>
              <a:cxnLst/>
              <a:rect l="l" t="t" r="r" b="b"/>
              <a:pathLst>
                <a:path w="914964" h="303170">
                  <a:moveTo>
                    <a:pt x="0" y="0"/>
                  </a:moveTo>
                  <a:lnTo>
                    <a:pt x="914964" y="0"/>
                  </a:lnTo>
                  <a:lnTo>
                    <a:pt x="914964" y="303170"/>
                  </a:lnTo>
                  <a:lnTo>
                    <a:pt x="0" y="30317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914964" cy="3603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Bold"/>
                </a:rPr>
                <a:t>Randomized Field Experiments (-)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591904" y="1096432"/>
            <a:ext cx="13104192" cy="1166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6947" spc="368">
                <a:solidFill>
                  <a:srgbClr val="231F20"/>
                </a:solidFill>
                <a:latin typeface="Oswald Bold"/>
              </a:rPr>
              <a:t>POVERTY ON AFFECT &amp; STRESS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81940" y="4465558"/>
            <a:ext cx="4258975" cy="4449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74"/>
              </a:lnSpc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Unconditional cash transfer program in Kenya</a:t>
            </a:r>
          </a:p>
          <a:p>
            <a:pPr>
              <a:lnSpc>
                <a:spcPts val="2774"/>
              </a:lnSpc>
            </a:pPr>
            <a:endParaRPr lang="en-US" sz="2010" spc="197">
              <a:solidFill>
                <a:srgbClr val="231F20"/>
              </a:solidFill>
              <a:latin typeface="DM Sans"/>
            </a:endParaRPr>
          </a:p>
          <a:p>
            <a:pPr marL="434050" lvl="1" indent="-217025">
              <a:lnSpc>
                <a:spcPts val="2774"/>
              </a:lnSpc>
              <a:buFont typeface="Arial"/>
              <a:buChar char="•"/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Transfers of $0, $400, or $1500.</a:t>
            </a:r>
          </a:p>
          <a:p>
            <a:pPr marL="434050" lvl="1" indent="-217025">
              <a:lnSpc>
                <a:spcPts val="2774"/>
              </a:lnSpc>
              <a:buFont typeface="Arial"/>
              <a:buChar char="•"/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N=1440 poor households in Kenya</a:t>
            </a:r>
          </a:p>
          <a:p>
            <a:pPr marL="434050" lvl="1" indent="-217025">
              <a:lnSpc>
                <a:spcPts val="2774"/>
              </a:lnSpc>
              <a:buFont typeface="Arial"/>
              <a:buChar char="•"/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“How happy are you with your life as a whole these days? (1-10 scale)</a:t>
            </a:r>
          </a:p>
          <a:p>
            <a:pPr marL="434050" lvl="1" indent="-217025" algn="l">
              <a:lnSpc>
                <a:spcPts val="2774"/>
              </a:lnSpc>
              <a:spcBef>
                <a:spcPct val="0"/>
              </a:spcBef>
              <a:buFont typeface="Arial"/>
              <a:buChar char="•"/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Happiness Responses measured 1 year after the program.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406999" y="3206190"/>
            <a:ext cx="3474003" cy="1151098"/>
            <a:chOff x="0" y="0"/>
            <a:chExt cx="914964" cy="30317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14964" cy="303170"/>
            </a:xfrm>
            <a:custGeom>
              <a:avLst/>
              <a:gdLst/>
              <a:ahLst/>
              <a:cxnLst/>
              <a:rect l="l" t="t" r="r" b="b"/>
              <a:pathLst>
                <a:path w="914964" h="303170">
                  <a:moveTo>
                    <a:pt x="0" y="0"/>
                  </a:moveTo>
                  <a:lnTo>
                    <a:pt x="914964" y="0"/>
                  </a:lnTo>
                  <a:lnTo>
                    <a:pt x="914964" y="303170"/>
                  </a:lnTo>
                  <a:lnTo>
                    <a:pt x="0" y="30317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914964" cy="3603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Bold"/>
                </a:rPr>
                <a:t>Natural Experiments (-)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6763621" y="4465558"/>
            <a:ext cx="5215943" cy="4449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4050" lvl="1" indent="-217025">
              <a:lnSpc>
                <a:spcPts val="2774"/>
              </a:lnSpc>
              <a:buFont typeface="Arial"/>
              <a:buChar char="•"/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Guaranteed inocomes</a:t>
            </a:r>
          </a:p>
          <a:p>
            <a:pPr marL="434050" lvl="1" indent="-217025">
              <a:lnSpc>
                <a:spcPts val="2774"/>
              </a:lnSpc>
              <a:buFont typeface="Arial"/>
              <a:buChar char="•"/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Lottery Payouts </a:t>
            </a:r>
          </a:p>
          <a:p>
            <a:pPr marL="434050" lvl="1" indent="-217025">
              <a:lnSpc>
                <a:spcPts val="2774"/>
              </a:lnSpc>
              <a:buFont typeface="Arial"/>
              <a:buChar char="•"/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Access to Pension schemes </a:t>
            </a:r>
          </a:p>
          <a:p>
            <a:pPr marL="434050" lvl="1" indent="-217025">
              <a:lnSpc>
                <a:spcPts val="2774"/>
              </a:lnSpc>
              <a:buFont typeface="Arial"/>
              <a:buChar char="•"/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Native Americans’ payouts from a casino opening.</a:t>
            </a:r>
          </a:p>
          <a:p>
            <a:pPr>
              <a:lnSpc>
                <a:spcPts val="2774"/>
              </a:lnSpc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Increase in income lead to: </a:t>
            </a:r>
          </a:p>
          <a:p>
            <a:pPr>
              <a:lnSpc>
                <a:spcPts val="2774"/>
              </a:lnSpc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-Reduction in hospitalization for mental health problems </a:t>
            </a:r>
          </a:p>
          <a:p>
            <a:pPr>
              <a:lnSpc>
                <a:spcPts val="2774"/>
              </a:lnSpc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-Lower consumption on anxiolytics</a:t>
            </a:r>
          </a:p>
          <a:p>
            <a:pPr>
              <a:lnSpc>
                <a:spcPts val="2774"/>
              </a:lnSpc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-Increase in self-reported mental health.</a:t>
            </a:r>
          </a:p>
          <a:p>
            <a:pPr>
              <a:lnSpc>
                <a:spcPts val="2774"/>
              </a:lnSpc>
            </a:pPr>
            <a:endParaRPr lang="en-US" sz="2010" spc="197">
              <a:solidFill>
                <a:srgbClr val="231F20"/>
              </a:solidFill>
              <a:latin typeface="DM Sans"/>
            </a:endParaRPr>
          </a:p>
          <a:p>
            <a:pPr>
              <a:lnSpc>
                <a:spcPts val="2774"/>
              </a:lnSpc>
            </a:pPr>
            <a:endParaRPr lang="en-US" sz="2010" spc="197">
              <a:solidFill>
                <a:srgbClr val="231F20"/>
              </a:solidFill>
              <a:latin typeface="DM Sans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13284209" y="3206190"/>
            <a:ext cx="3474003" cy="1151098"/>
            <a:chOff x="0" y="0"/>
            <a:chExt cx="914964" cy="30317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914964" cy="303170"/>
            </a:xfrm>
            <a:custGeom>
              <a:avLst/>
              <a:gdLst/>
              <a:ahLst/>
              <a:cxnLst/>
              <a:rect l="l" t="t" r="r" b="b"/>
              <a:pathLst>
                <a:path w="914964" h="303170">
                  <a:moveTo>
                    <a:pt x="0" y="0"/>
                  </a:moveTo>
                  <a:lnTo>
                    <a:pt x="914964" y="0"/>
                  </a:lnTo>
                  <a:lnTo>
                    <a:pt x="914964" y="303170"/>
                  </a:lnTo>
                  <a:lnTo>
                    <a:pt x="0" y="30317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57150"/>
              <a:ext cx="914964" cy="3603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Bold"/>
                </a:rPr>
                <a:t>Unexpected Shocks (+)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3340758" y="4465558"/>
            <a:ext cx="3360904" cy="3764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4"/>
              </a:lnSpc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Spells of bad weather for farmers. </a:t>
            </a:r>
          </a:p>
          <a:p>
            <a:pPr algn="ctr">
              <a:lnSpc>
                <a:spcPts val="2774"/>
              </a:lnSpc>
            </a:pPr>
            <a:endParaRPr lang="en-US" sz="2010" spc="197">
              <a:solidFill>
                <a:srgbClr val="231F20"/>
              </a:solidFill>
              <a:latin typeface="DM Sans"/>
            </a:endParaRPr>
          </a:p>
          <a:p>
            <a:pPr marL="434050" lvl="1" indent="-217025">
              <a:lnSpc>
                <a:spcPts val="2774"/>
              </a:lnSpc>
              <a:buFont typeface="Arial"/>
              <a:buChar char="•"/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Higher levels of cortisol and self-reported stress during drought periods. </a:t>
            </a:r>
          </a:p>
          <a:p>
            <a:pPr marL="434050" lvl="1" indent="-217025">
              <a:lnSpc>
                <a:spcPts val="2774"/>
              </a:lnSpc>
              <a:buFont typeface="Arial"/>
              <a:buChar char="•"/>
            </a:pPr>
            <a:r>
              <a:rPr lang="en-US" sz="2010" spc="197">
                <a:solidFill>
                  <a:srgbClr val="231F20"/>
                </a:solidFill>
                <a:latin typeface="DM Sans"/>
              </a:rPr>
              <a:t>Agriculture-dependent.</a:t>
            </a:r>
          </a:p>
          <a:p>
            <a:pPr marL="0" lvl="0" indent="0">
              <a:lnSpc>
                <a:spcPts val="2774"/>
              </a:lnSpc>
              <a:spcBef>
                <a:spcPct val="0"/>
              </a:spcBef>
            </a:pPr>
            <a:endParaRPr lang="en-US" sz="2010" spc="197">
              <a:solidFill>
                <a:srgbClr val="231F20"/>
              </a:solidFill>
              <a:latin typeface="DM Sans"/>
            </a:endParaRPr>
          </a:p>
        </p:txBody>
      </p:sp>
      <p:sp>
        <p:nvSpPr>
          <p:cNvPr id="23" name="Freeform 23"/>
          <p:cNvSpPr/>
          <p:nvPr/>
        </p:nvSpPr>
        <p:spPr>
          <a:xfrm>
            <a:off x="14479722" y="-4833750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 rot="-4176364">
            <a:off x="-4105129" y="653023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677886"/>
            <a:chOff x="0" y="0"/>
            <a:chExt cx="4816593" cy="70528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705287"/>
            </a:xfrm>
            <a:custGeom>
              <a:avLst/>
              <a:gdLst/>
              <a:ahLst/>
              <a:cxnLst/>
              <a:rect l="l" t="t" r="r" b="b"/>
              <a:pathLst>
                <a:path w="4816592" h="705287">
                  <a:moveTo>
                    <a:pt x="0" y="0"/>
                  </a:moveTo>
                  <a:lnTo>
                    <a:pt x="4816592" y="0"/>
                  </a:lnTo>
                  <a:lnTo>
                    <a:pt x="4816592" y="705287"/>
                  </a:lnTo>
                  <a:lnTo>
                    <a:pt x="0" y="705287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7243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455365" y="2964498"/>
            <a:ext cx="9377270" cy="4846501"/>
          </a:xfrm>
          <a:custGeom>
            <a:avLst/>
            <a:gdLst/>
            <a:ahLst/>
            <a:cxnLst/>
            <a:rect l="l" t="t" r="r" b="b"/>
            <a:pathLst>
              <a:path w="9377270" h="4846501">
                <a:moveTo>
                  <a:pt x="0" y="0"/>
                </a:moveTo>
                <a:lnTo>
                  <a:pt x="9377270" y="0"/>
                </a:lnTo>
                <a:lnTo>
                  <a:pt x="9377270" y="4846501"/>
                </a:lnTo>
                <a:lnTo>
                  <a:pt x="0" y="48465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047275" y="566898"/>
            <a:ext cx="12193451" cy="1857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4"/>
              </a:lnSpc>
            </a:pPr>
            <a:r>
              <a:rPr lang="en-US" sz="5430" spc="532">
                <a:solidFill>
                  <a:srgbClr val="FFFFFF"/>
                </a:solidFill>
                <a:latin typeface="Oswald Bold"/>
              </a:rPr>
              <a:t>EFFECTS OF POVERTY ON AFFECT AND STRESS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397340" y="8058649"/>
            <a:ext cx="5493321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Unconditional Cash Transfer </a:t>
            </a:r>
          </a:p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Randomized Field Experiment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464410" y="9239250"/>
            <a:ext cx="7359181" cy="956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0"/>
              </a:lnSpc>
              <a:spcBef>
                <a:spcPct val="0"/>
              </a:spcBef>
            </a:pPr>
            <a:r>
              <a:rPr lang="en-US" sz="1169">
                <a:solidFill>
                  <a:srgbClr val="000000"/>
                </a:solidFill>
                <a:latin typeface="DM Sans Italics"/>
              </a:rPr>
              <a:t>J. Haushofer, J. Shapiro, Household response to income</a:t>
            </a:r>
          </a:p>
          <a:p>
            <a:pPr algn="ctr">
              <a:lnSpc>
                <a:spcPts val="1520"/>
              </a:lnSpc>
              <a:spcBef>
                <a:spcPct val="0"/>
              </a:spcBef>
            </a:pPr>
            <a:r>
              <a:rPr lang="en-US" sz="1169">
                <a:solidFill>
                  <a:srgbClr val="000000"/>
                </a:solidFill>
                <a:latin typeface="DM Sans Italics"/>
              </a:rPr>
              <a:t>changes: Evidence from an unconditional cash transfer</a:t>
            </a:r>
          </a:p>
          <a:p>
            <a:pPr algn="ctr">
              <a:lnSpc>
                <a:spcPts val="1520"/>
              </a:lnSpc>
              <a:spcBef>
                <a:spcPct val="0"/>
              </a:spcBef>
            </a:pPr>
            <a:r>
              <a:rPr lang="en-US" sz="1169">
                <a:solidFill>
                  <a:srgbClr val="000000"/>
                </a:solidFill>
                <a:latin typeface="DM Sans Italics"/>
              </a:rPr>
              <a:t>program in Kenya. Massachusetts Institute of Technology</a:t>
            </a:r>
          </a:p>
          <a:p>
            <a:pPr algn="ctr">
              <a:lnSpc>
                <a:spcPts val="1520"/>
              </a:lnSpc>
              <a:spcBef>
                <a:spcPct val="0"/>
              </a:spcBef>
            </a:pPr>
            <a:r>
              <a:rPr lang="en-US" sz="1169">
                <a:solidFill>
                  <a:srgbClr val="000000"/>
                </a:solidFill>
                <a:latin typeface="DM Sans Italics"/>
              </a:rPr>
              <a:t>Working Paper (2013); available at http://web.mit.edu/joha/</a:t>
            </a:r>
          </a:p>
          <a:p>
            <a:pPr algn="ctr">
              <a:lnSpc>
                <a:spcPts val="1520"/>
              </a:lnSpc>
              <a:spcBef>
                <a:spcPct val="0"/>
              </a:spcBef>
            </a:pPr>
            <a:r>
              <a:rPr lang="en-US" sz="1169">
                <a:solidFill>
                  <a:srgbClr val="000000"/>
                </a:solidFill>
                <a:latin typeface="DM Sans Italics"/>
              </a:rPr>
              <a:t>www/publications/haushofer_shapiro_uct_2013.11.16.pdf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677886"/>
            <a:chOff x="0" y="0"/>
            <a:chExt cx="4816593" cy="70528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705287"/>
            </a:xfrm>
            <a:custGeom>
              <a:avLst/>
              <a:gdLst/>
              <a:ahLst/>
              <a:cxnLst/>
              <a:rect l="l" t="t" r="r" b="b"/>
              <a:pathLst>
                <a:path w="4816592" h="705287">
                  <a:moveTo>
                    <a:pt x="0" y="0"/>
                  </a:moveTo>
                  <a:lnTo>
                    <a:pt x="4816592" y="0"/>
                  </a:lnTo>
                  <a:lnTo>
                    <a:pt x="4816592" y="705287"/>
                  </a:lnTo>
                  <a:lnTo>
                    <a:pt x="0" y="705287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7243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942127" y="2717834"/>
            <a:ext cx="10403747" cy="6540466"/>
          </a:xfrm>
          <a:custGeom>
            <a:avLst/>
            <a:gdLst/>
            <a:ahLst/>
            <a:cxnLst/>
            <a:rect l="l" t="t" r="r" b="b"/>
            <a:pathLst>
              <a:path w="10403747" h="6540466">
                <a:moveTo>
                  <a:pt x="0" y="0"/>
                </a:moveTo>
                <a:lnTo>
                  <a:pt x="10403746" y="0"/>
                </a:lnTo>
                <a:lnTo>
                  <a:pt x="10403746" y="6540466"/>
                </a:lnTo>
                <a:lnTo>
                  <a:pt x="0" y="65404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047275" y="566898"/>
            <a:ext cx="12193451" cy="1857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4"/>
              </a:lnSpc>
            </a:pPr>
            <a:r>
              <a:rPr lang="en-US" sz="5430" spc="532">
                <a:solidFill>
                  <a:srgbClr val="FFFFFF"/>
                </a:solidFill>
                <a:latin typeface="Oswald Bold"/>
              </a:rPr>
              <a:t>EFFECTS OF POVERTY ON AFFECT AND STRESS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476591" y="9220200"/>
            <a:ext cx="5334819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Income and Life Satisfaction </a:t>
            </a:r>
          </a:p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Gallup World Poll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887923">
            <a:off x="13475833" y="-8787301"/>
            <a:ext cx="13977230" cy="14342307"/>
          </a:xfrm>
          <a:custGeom>
            <a:avLst/>
            <a:gdLst/>
            <a:ahLst/>
            <a:cxnLst/>
            <a:rect l="l" t="t" r="r" b="b"/>
            <a:pathLst>
              <a:path w="13977230" h="14342307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4260093" y="4434807"/>
            <a:ext cx="2932415" cy="2351362"/>
            <a:chOff x="0" y="0"/>
            <a:chExt cx="1075555" cy="8624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75555" cy="862436"/>
            </a:xfrm>
            <a:custGeom>
              <a:avLst/>
              <a:gdLst/>
              <a:ahLst/>
              <a:cxnLst/>
              <a:rect l="l" t="t" r="r" b="b"/>
              <a:pathLst>
                <a:path w="1075555" h="862436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260093" y="6895603"/>
            <a:ext cx="2932415" cy="847111"/>
            <a:chOff x="0" y="0"/>
            <a:chExt cx="1075555" cy="3107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75555" cy="310705"/>
            </a:xfrm>
            <a:custGeom>
              <a:avLst/>
              <a:gdLst/>
              <a:ahLst/>
              <a:cxnLst/>
              <a:rect l="l" t="t" r="r" b="b"/>
              <a:pathLst>
                <a:path w="1075555" h="31070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070732" y="4434807"/>
            <a:ext cx="2932415" cy="3198473"/>
            <a:chOff x="0" y="0"/>
            <a:chExt cx="1075555" cy="117314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75555" cy="1173141"/>
            </a:xfrm>
            <a:custGeom>
              <a:avLst/>
              <a:gdLst/>
              <a:ahLst/>
              <a:cxnLst/>
              <a:rect l="l" t="t" r="r" b="b"/>
              <a:pathLst>
                <a:path w="1075555" h="1173141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1091297"/>
                  </a:lnTo>
                  <a:cubicBezTo>
                    <a:pt x="1075555" y="1113003"/>
                    <a:pt x="1066932" y="1133821"/>
                    <a:pt x="1051584" y="1149169"/>
                  </a:cubicBezTo>
                  <a:cubicBezTo>
                    <a:pt x="1036235" y="1164518"/>
                    <a:pt x="1015418" y="1173141"/>
                    <a:pt x="993712" y="1173141"/>
                  </a:cubicBezTo>
                  <a:lnTo>
                    <a:pt x="81844" y="1173141"/>
                  </a:lnTo>
                  <a:cubicBezTo>
                    <a:pt x="36643" y="1173141"/>
                    <a:pt x="0" y="1136498"/>
                    <a:pt x="0" y="1091297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1075555" cy="11921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070732" y="7742714"/>
            <a:ext cx="2932415" cy="847111"/>
            <a:chOff x="0" y="0"/>
            <a:chExt cx="1075555" cy="31070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75555" cy="310705"/>
            </a:xfrm>
            <a:custGeom>
              <a:avLst/>
              <a:gdLst/>
              <a:ahLst/>
              <a:cxnLst/>
              <a:rect l="l" t="t" r="r" b="b"/>
              <a:pathLst>
                <a:path w="1075555" h="31070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046312" y="2687362"/>
            <a:ext cx="2932415" cy="3360538"/>
            <a:chOff x="0" y="0"/>
            <a:chExt cx="1075555" cy="123258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75555" cy="1232583"/>
            </a:xfrm>
            <a:custGeom>
              <a:avLst/>
              <a:gdLst/>
              <a:ahLst/>
              <a:cxnLst/>
              <a:rect l="l" t="t" r="r" b="b"/>
              <a:pathLst>
                <a:path w="1075555" h="1232583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1150739"/>
                  </a:lnTo>
                  <a:cubicBezTo>
                    <a:pt x="1075555" y="1195940"/>
                    <a:pt x="1038913" y="1232583"/>
                    <a:pt x="993712" y="1232583"/>
                  </a:cubicBezTo>
                  <a:lnTo>
                    <a:pt x="81844" y="1232583"/>
                  </a:lnTo>
                  <a:cubicBezTo>
                    <a:pt x="60137" y="1232583"/>
                    <a:pt x="39320" y="1223960"/>
                    <a:pt x="23971" y="1208611"/>
                  </a:cubicBezTo>
                  <a:cubicBezTo>
                    <a:pt x="8623" y="1193263"/>
                    <a:pt x="0" y="1172446"/>
                    <a:pt x="0" y="1150739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1075555" cy="12516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046312" y="6157334"/>
            <a:ext cx="2932415" cy="847111"/>
            <a:chOff x="0" y="0"/>
            <a:chExt cx="1075555" cy="31070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75555" cy="310705"/>
            </a:xfrm>
            <a:custGeom>
              <a:avLst/>
              <a:gdLst/>
              <a:ahLst/>
              <a:cxnLst/>
              <a:rect l="l" t="t" r="r" b="b"/>
              <a:pathLst>
                <a:path w="1075555" h="31070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 rot="-1885381">
            <a:off x="12158125" y="7633280"/>
            <a:ext cx="1776375" cy="501826"/>
          </a:xfrm>
          <a:custGeom>
            <a:avLst/>
            <a:gdLst/>
            <a:ahLst/>
            <a:cxnLst/>
            <a:rect l="l" t="t" r="r" b="b"/>
            <a:pathLst>
              <a:path w="1776375" h="501826">
                <a:moveTo>
                  <a:pt x="0" y="0"/>
                </a:moveTo>
                <a:lnTo>
                  <a:pt x="1776374" y="0"/>
                </a:lnTo>
                <a:lnTo>
                  <a:pt x="1776374" y="501826"/>
                </a:lnTo>
                <a:lnTo>
                  <a:pt x="0" y="5018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121005" y="933450"/>
            <a:ext cx="9618469" cy="1005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280"/>
              </a:lnSpc>
              <a:spcBef>
                <a:spcPct val="0"/>
              </a:spcBef>
            </a:pPr>
            <a:r>
              <a:rPr lang="en-US" sz="6000" spc="588">
                <a:solidFill>
                  <a:srgbClr val="231F20"/>
                </a:solidFill>
                <a:latin typeface="Oswald Bold"/>
              </a:rPr>
              <a:t>EFFECTS ON RISK TAKING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448009" y="7065345"/>
            <a:ext cx="2556583" cy="458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STUDY 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470203" y="4612870"/>
            <a:ext cx="2534389" cy="18695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8"/>
              </a:lnSpc>
            </a:pPr>
            <a:r>
              <a:rPr lang="en-US" sz="1770">
                <a:solidFill>
                  <a:srgbClr val="100F0D"/>
                </a:solidFill>
                <a:latin typeface="Montserrat Light"/>
              </a:rPr>
              <a:t>Threat of Electrical Shocks (unpredictable)</a:t>
            </a:r>
          </a:p>
          <a:p>
            <a:pPr algn="ctr">
              <a:lnSpc>
                <a:spcPts val="2478"/>
              </a:lnSpc>
            </a:pPr>
            <a:endParaRPr lang="en-US" sz="1770">
              <a:solidFill>
                <a:srgbClr val="100F0D"/>
              </a:solidFill>
              <a:latin typeface="Montserrat Light"/>
            </a:endParaRPr>
          </a:p>
          <a:p>
            <a:pPr marL="382213" lvl="1" indent="-191106">
              <a:lnSpc>
                <a:spcPts val="2478"/>
              </a:lnSpc>
              <a:buFont typeface="Arial"/>
              <a:buChar char="•"/>
            </a:pPr>
            <a:r>
              <a:rPr lang="en-US" sz="1770">
                <a:solidFill>
                  <a:srgbClr val="100F0D"/>
                </a:solidFill>
                <a:latin typeface="Montserrat Light"/>
              </a:rPr>
              <a:t>High threat-&gt;High Risk-aversion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258648" y="7912457"/>
            <a:ext cx="2556583" cy="458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STUDY 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261151" y="4694382"/>
            <a:ext cx="2534389" cy="2938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38"/>
              </a:lnSpc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Exogenously induced fear. </a:t>
            </a:r>
          </a:p>
          <a:p>
            <a:pPr marL="360623" lvl="1" indent="-180312">
              <a:lnSpc>
                <a:spcPts val="2338"/>
              </a:lnSpc>
              <a:buFont typeface="Arial"/>
              <a:buChar char="•"/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Horror film-&gt; Higher risk-aversion</a:t>
            </a:r>
          </a:p>
          <a:p>
            <a:pPr>
              <a:lnSpc>
                <a:spcPts val="2338"/>
              </a:lnSpc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*Induced emotions must be continuously sustained otherwise emotional effect is short-lived</a:t>
            </a:r>
          </a:p>
          <a:p>
            <a:pPr>
              <a:lnSpc>
                <a:spcPts val="2338"/>
              </a:lnSpc>
            </a:pPr>
            <a:endParaRPr lang="en-US" sz="1670">
              <a:solidFill>
                <a:srgbClr val="100F0D"/>
              </a:solidFill>
              <a:latin typeface="Montserrat Light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3234228" y="6327076"/>
            <a:ext cx="2556583" cy="458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STUDY 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256422" y="2854065"/>
            <a:ext cx="2534389" cy="2938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38"/>
              </a:lnSpc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Placebo-controlled hydrocortisone administration. </a:t>
            </a:r>
          </a:p>
          <a:p>
            <a:pPr algn="ctr">
              <a:lnSpc>
                <a:spcPts val="2338"/>
              </a:lnSpc>
            </a:pPr>
            <a:endParaRPr lang="en-US" sz="1670">
              <a:solidFill>
                <a:srgbClr val="100F0D"/>
              </a:solidFill>
              <a:latin typeface="Montserrat Light"/>
            </a:endParaRPr>
          </a:p>
          <a:p>
            <a:pPr marL="360623" lvl="1" indent="-180312">
              <a:lnSpc>
                <a:spcPts val="2338"/>
              </a:lnSpc>
              <a:buFont typeface="Arial"/>
              <a:buChar char="•"/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Acute (day 1) </a:t>
            </a:r>
          </a:p>
          <a:p>
            <a:pPr marL="360623" lvl="1" indent="-180312">
              <a:lnSpc>
                <a:spcPts val="2338"/>
              </a:lnSpc>
              <a:buFont typeface="Arial"/>
              <a:buChar char="•"/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Chronic (Subsequent days) </a:t>
            </a:r>
          </a:p>
          <a:p>
            <a:pPr>
              <a:lnSpc>
                <a:spcPts val="2338"/>
              </a:lnSpc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 Chronic led to strong increases in risk-aversion vs. acute. </a:t>
            </a:r>
          </a:p>
        </p:txBody>
      </p:sp>
      <p:sp>
        <p:nvSpPr>
          <p:cNvPr id="30" name="Freeform 30"/>
          <p:cNvSpPr/>
          <p:nvPr/>
        </p:nvSpPr>
        <p:spPr>
          <a:xfrm rot="-8970905" flipH="1">
            <a:off x="7337391" y="7248542"/>
            <a:ext cx="1776375" cy="501826"/>
          </a:xfrm>
          <a:custGeom>
            <a:avLst/>
            <a:gdLst/>
            <a:ahLst/>
            <a:cxnLst/>
            <a:rect l="l" t="t" r="r" b="b"/>
            <a:pathLst>
              <a:path w="1776375" h="501826">
                <a:moveTo>
                  <a:pt x="1776375" y="0"/>
                </a:moveTo>
                <a:lnTo>
                  <a:pt x="0" y="0"/>
                </a:lnTo>
                <a:lnTo>
                  <a:pt x="0" y="501826"/>
                </a:lnTo>
                <a:lnTo>
                  <a:pt x="1776375" y="501826"/>
                </a:lnTo>
                <a:lnTo>
                  <a:pt x="177637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 rot="2384276">
            <a:off x="-7598577" y="3125993"/>
            <a:ext cx="11674704" cy="11979640"/>
          </a:xfrm>
          <a:custGeom>
            <a:avLst/>
            <a:gdLst/>
            <a:ahLst/>
            <a:cxnLst/>
            <a:rect l="l" t="t" r="r" b="b"/>
            <a:pathLst>
              <a:path w="11674704" h="11979640">
                <a:moveTo>
                  <a:pt x="0" y="0"/>
                </a:moveTo>
                <a:lnTo>
                  <a:pt x="11674703" y="0"/>
                </a:lnTo>
                <a:lnTo>
                  <a:pt x="11674703" y="11979639"/>
                </a:lnTo>
                <a:lnTo>
                  <a:pt x="0" y="119796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870</Words>
  <Application>Microsoft Office PowerPoint</Application>
  <PresentationFormat>Personalizzato</PresentationFormat>
  <Paragraphs>154</Paragraphs>
  <Slides>14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7" baseType="lpstr">
      <vt:lpstr>Calibri</vt:lpstr>
      <vt:lpstr>Oswald</vt:lpstr>
      <vt:lpstr>DM Sans Italics</vt:lpstr>
      <vt:lpstr>Arial</vt:lpstr>
      <vt:lpstr>Montserrat Light</vt:lpstr>
      <vt:lpstr>DM Sans</vt:lpstr>
      <vt:lpstr>Open Sauce Italics</vt:lpstr>
      <vt:lpstr>Oswald Bold</vt:lpstr>
      <vt:lpstr>Open Sauce</vt:lpstr>
      <vt:lpstr>Montserrat Classic</vt:lpstr>
      <vt:lpstr>DM Sans Bold</vt:lpstr>
      <vt:lpstr>Montserrat Classic Bold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the psychology of poverty</dc:title>
  <dc:creator>Nicola Campigotto</dc:creator>
  <cp:lastModifiedBy>Nicola Campigotto</cp:lastModifiedBy>
  <cp:revision>2</cp:revision>
  <dcterms:created xsi:type="dcterms:W3CDTF">2006-08-16T00:00:00Z</dcterms:created>
  <dcterms:modified xsi:type="dcterms:W3CDTF">2023-11-10T13:40:01Z</dcterms:modified>
  <dc:identifier>DAFy8OAQMhE</dc:identifier>
</cp:coreProperties>
</file>

<file path=docProps/thumbnail.jpeg>
</file>